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Fira Sans Extra Condensed Medium"/>
      <p:regular r:id="rId27"/>
      <p:bold r:id="rId28"/>
      <p:italic r:id="rId29"/>
      <p:boldItalic r:id="rId30"/>
    </p:embeddedFont>
    <p:embeddedFont>
      <p:font typeface="EB Garamond"/>
      <p:regular r:id="rId31"/>
      <p:bold r:id="rId32"/>
      <p:italic r:id="rId33"/>
      <p:boldItalic r:id="rId34"/>
    </p:embeddedFont>
    <p:embeddedFont>
      <p:font typeface="Squada One"/>
      <p:regular r:id="rId35"/>
    </p:embeddedFont>
    <p:embeddedFont>
      <p:font typeface="Montserrat ExtraBold"/>
      <p:bold r:id="rId36"/>
      <p:boldItalic r:id="rId37"/>
    </p:embeddedFont>
    <p:embeddedFont>
      <p:font typeface="Oswald"/>
      <p:regular r:id="rId38"/>
      <p:bold r:id="rId39"/>
    </p:embeddedFont>
    <p:embeddedFont>
      <p:font typeface="Barlow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60F97F-FF97-4AEA-BA39-BF6662130DF1}">
  <a:tblStyle styleId="{F160F97F-FF97-4AEA-BA39-BF6662130D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Light-regular.fntdata"/><Relationship Id="rId20" Type="http://schemas.openxmlformats.org/officeDocument/2006/relationships/slide" Target="slides/slide14.xml"/><Relationship Id="rId42" Type="http://schemas.openxmlformats.org/officeDocument/2006/relationships/font" Target="fonts/BarlowLight-italic.fntdata"/><Relationship Id="rId41" Type="http://schemas.openxmlformats.org/officeDocument/2006/relationships/font" Target="fonts/BarlowLight-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BarlowLight-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ExtraCondensed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BGaramond-regular.fntdata"/><Relationship Id="rId30" Type="http://schemas.openxmlformats.org/officeDocument/2006/relationships/font" Target="fonts/FiraSansExtraCondensedMedium-boldItalic.fntdata"/><Relationship Id="rId11" Type="http://schemas.openxmlformats.org/officeDocument/2006/relationships/slide" Target="slides/slide5.xml"/><Relationship Id="rId33" Type="http://schemas.openxmlformats.org/officeDocument/2006/relationships/font" Target="fonts/EBGaramond-italic.fntdata"/><Relationship Id="rId10" Type="http://schemas.openxmlformats.org/officeDocument/2006/relationships/slide" Target="slides/slide4.xml"/><Relationship Id="rId32" Type="http://schemas.openxmlformats.org/officeDocument/2006/relationships/font" Target="fonts/EBGaramond-bold.fntdata"/><Relationship Id="rId13" Type="http://schemas.openxmlformats.org/officeDocument/2006/relationships/slide" Target="slides/slide7.xml"/><Relationship Id="rId35" Type="http://schemas.openxmlformats.org/officeDocument/2006/relationships/font" Target="fonts/SquadaOne-regular.fntdata"/><Relationship Id="rId12" Type="http://schemas.openxmlformats.org/officeDocument/2006/relationships/slide" Target="slides/slide6.xml"/><Relationship Id="rId34" Type="http://schemas.openxmlformats.org/officeDocument/2006/relationships/font" Target="fonts/EBGaramond-boldItalic.fntdata"/><Relationship Id="rId15" Type="http://schemas.openxmlformats.org/officeDocument/2006/relationships/slide" Target="slides/slide9.xml"/><Relationship Id="rId37" Type="http://schemas.openxmlformats.org/officeDocument/2006/relationships/font" Target="fonts/MontserratExtraBold-boldItalic.fntdata"/><Relationship Id="rId14" Type="http://schemas.openxmlformats.org/officeDocument/2006/relationships/slide" Target="slides/slide8.xml"/><Relationship Id="rId36" Type="http://schemas.openxmlformats.org/officeDocument/2006/relationships/font" Target="fonts/MontserratExtraBold-bold.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7c848a0f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7c848a0f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dummifying variables, total number of features increased greatly from 80 - 228, on surface it increases our dimensionality of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L - Linear relationship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 - Independent errors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 - Normally distributed errors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 - Equal variance of errors (homoscedasticity)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 - No Multicollinearity/Independence of Predictors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7c848a0f3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7c848a0f3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7c848a0f3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7c848a0f3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7c848a0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7c848a0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434343"/>
              </a:buClr>
              <a:buSzPts val="1200"/>
              <a:buFont typeface="Arial"/>
              <a:buChar char="●"/>
            </a:pPr>
            <a:r>
              <a:rPr lang="en" sz="1200">
                <a:solidFill>
                  <a:srgbClr val="434343"/>
                </a:solidFill>
              </a:rPr>
              <a:t>Steps of processing:</a:t>
            </a:r>
            <a:endParaRPr sz="1200">
              <a:solidFill>
                <a:srgbClr val="434343"/>
              </a:solidFill>
            </a:endParaRPr>
          </a:p>
          <a:p>
            <a:pPr indent="-304800" lvl="1" marL="914400" rtl="0" algn="l">
              <a:lnSpc>
                <a:spcPct val="115000"/>
              </a:lnSpc>
              <a:spcBef>
                <a:spcPts val="0"/>
              </a:spcBef>
              <a:spcAft>
                <a:spcPts val="0"/>
              </a:spcAft>
              <a:buClr>
                <a:srgbClr val="434343"/>
              </a:buClr>
              <a:buSzPts val="1200"/>
              <a:buFont typeface="EB Garamond"/>
              <a:buChar char="○"/>
            </a:pPr>
            <a:r>
              <a:rPr lang="en" sz="1200">
                <a:solidFill>
                  <a:srgbClr val="434343"/>
                </a:solidFill>
              </a:rPr>
              <a:t>Decide which </a:t>
            </a:r>
            <a:r>
              <a:rPr b="1" lang="en" sz="1200">
                <a:solidFill>
                  <a:srgbClr val="434343"/>
                </a:solidFill>
              </a:rPr>
              <a:t>new</a:t>
            </a:r>
            <a:r>
              <a:rPr lang="en" sz="1200">
                <a:solidFill>
                  <a:srgbClr val="434343"/>
                </a:solidFill>
              </a:rPr>
              <a:t> features to be created from existing</a:t>
            </a:r>
            <a:endParaRPr sz="1200">
              <a:solidFill>
                <a:srgbClr val="434343"/>
              </a:solidFill>
            </a:endParaRPr>
          </a:p>
          <a:p>
            <a:pPr indent="-304800" lvl="1" marL="914400" rtl="0" algn="l">
              <a:lnSpc>
                <a:spcPct val="115000"/>
              </a:lnSpc>
              <a:spcBef>
                <a:spcPts val="0"/>
              </a:spcBef>
              <a:spcAft>
                <a:spcPts val="0"/>
              </a:spcAft>
              <a:buClr>
                <a:srgbClr val="434343"/>
              </a:buClr>
              <a:buSzPts val="1200"/>
              <a:buFont typeface="EB Garamond"/>
              <a:buChar char="○"/>
            </a:pPr>
            <a:r>
              <a:rPr lang="en" sz="1200">
                <a:solidFill>
                  <a:srgbClr val="434343"/>
                </a:solidFill>
              </a:rPr>
              <a:t>Create -</a:t>
            </a:r>
            <a:r>
              <a:rPr b="1" lang="en" sz="1200">
                <a:solidFill>
                  <a:srgbClr val="434343"/>
                </a:solidFill>
              </a:rPr>
              <a:t> Check &amp; Test</a:t>
            </a:r>
            <a:r>
              <a:rPr lang="en" sz="1200">
                <a:solidFill>
                  <a:srgbClr val="434343"/>
                </a:solidFill>
              </a:rPr>
              <a:t> - </a:t>
            </a:r>
            <a:r>
              <a:rPr b="1" lang="en" sz="1200">
                <a:solidFill>
                  <a:srgbClr val="434343"/>
                </a:solidFill>
              </a:rPr>
              <a:t>Keep</a:t>
            </a:r>
            <a:r>
              <a:rPr lang="en" sz="1200">
                <a:solidFill>
                  <a:srgbClr val="434343"/>
                </a:solidFill>
              </a:rPr>
              <a:t> if it improves the signal (legitimate relation between features and response) OR </a:t>
            </a:r>
            <a:r>
              <a:rPr b="1" lang="en" sz="1200">
                <a:solidFill>
                  <a:srgbClr val="434343"/>
                </a:solidFill>
              </a:rPr>
              <a:t>Drop</a:t>
            </a:r>
            <a:r>
              <a:rPr lang="en" sz="1200">
                <a:solidFill>
                  <a:srgbClr val="434343"/>
                </a:solidFill>
              </a:rPr>
              <a:t> if it doesn’t</a:t>
            </a:r>
            <a:endParaRPr sz="1200"/>
          </a:p>
          <a:p>
            <a:pPr indent="0" lvl="0" marL="0" rtl="0" algn="l">
              <a:spcBef>
                <a:spcPts val="1600"/>
              </a:spcBef>
              <a:spcAft>
                <a:spcPts val="0"/>
              </a:spcAft>
              <a:buNone/>
            </a:pPr>
            <a:r>
              <a:rPr lang="en" sz="1200"/>
              <a:t>RFE drops 26 variables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7c848a0f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7c848a0f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7c848a0f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7c848a0f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Stnd LR, Lasso, Ridge, ElasticNet</a:t>
            </a:r>
            <a:endParaRPr/>
          </a:p>
          <a:p>
            <a:pPr indent="-298450" lvl="0" marL="457200" rtl="0" algn="l">
              <a:spcBef>
                <a:spcPts val="0"/>
              </a:spcBef>
              <a:spcAft>
                <a:spcPts val="0"/>
              </a:spcAft>
              <a:buSzPts val="1100"/>
              <a:buChar char="-"/>
            </a:pPr>
            <a:r>
              <a:rPr lang="en"/>
              <a:t>Train-Test Split</a:t>
            </a:r>
            <a:endParaRPr/>
          </a:p>
          <a:p>
            <a:pPr indent="-298450" lvl="0" marL="457200" rtl="0" algn="l">
              <a:spcBef>
                <a:spcPts val="0"/>
              </a:spcBef>
              <a:spcAft>
                <a:spcPts val="0"/>
              </a:spcAft>
              <a:buSzPts val="1100"/>
              <a:buChar char="-"/>
            </a:pPr>
            <a:r>
              <a:rPr lang="en"/>
              <a:t>Scaling</a:t>
            </a:r>
            <a:endParaRPr/>
          </a:p>
          <a:p>
            <a:pPr indent="-298450" lvl="0" marL="457200" rtl="0" algn="l">
              <a:spcBef>
                <a:spcPts val="0"/>
              </a:spcBef>
              <a:spcAft>
                <a:spcPts val="0"/>
              </a:spcAft>
              <a:buSzPts val="1100"/>
              <a:buChar char="-"/>
            </a:pPr>
            <a:r>
              <a:rPr lang="en"/>
              <a:t>Instantiate and fit the model</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606c1cd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606c1cd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 again on test set and score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7c848a0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47c848a0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Engineered feat Overall Qual, Bsmt qual, </a:t>
            </a:r>
            <a:r>
              <a:rPr lang="en"/>
              <a:t>Exeter qual</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7c848a0f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7c848a0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799cff5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799cff5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e17dcd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e17dcd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61fb03d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61fb03d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7c848a0f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7c848a0f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47c848a0f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47c848a0f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7c848a0f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7c848a0f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7c848a0f3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7c848a0f3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7c848a0f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47c848a0f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7c848a0f3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7c848a0f3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7c848a0f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7c848a0f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check, high-level and holistic view diagram</a:t>
            </a:r>
            <a:endParaRPr/>
          </a:p>
          <a:p>
            <a:pPr indent="0" lvl="0" marL="0" rtl="0" algn="l">
              <a:spcBef>
                <a:spcPts val="0"/>
              </a:spcBef>
              <a:spcAft>
                <a:spcPts val="0"/>
              </a:spcAft>
              <a:buNone/>
            </a:pPr>
            <a:r>
              <a:rPr lang="en"/>
              <a:t>Now we’ve a clean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85" name="Shape 85"/>
        <p:cNvGrpSpPr/>
        <p:nvPr/>
      </p:nvGrpSpPr>
      <p:grpSpPr>
        <a:xfrm>
          <a:off x="0" y="0"/>
          <a:ext cx="0" cy="0"/>
          <a:chOff x="0" y="0"/>
          <a:chExt cx="0" cy="0"/>
        </a:xfrm>
      </p:grpSpPr>
      <p:sp>
        <p:nvSpPr>
          <p:cNvPr id="86" name="Google Shape;86;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92" name="Google Shape;9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58"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1" name="Google Shape;61;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indent="-304800" lvl="1" marL="914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indent="-304800" lvl="2" marL="1371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medium.datadriveninvestor.com/data-preprocessing-3cd01eefd43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4"/>
          <p:cNvPicPr preferRelativeResize="0"/>
          <p:nvPr/>
        </p:nvPicPr>
        <p:blipFill>
          <a:blip r:embed="rId3">
            <a:alphaModFix amt="87000"/>
          </a:blip>
          <a:stretch>
            <a:fillRect/>
          </a:stretch>
        </p:blipFill>
        <p:spPr>
          <a:xfrm>
            <a:off x="2231100" y="1908050"/>
            <a:ext cx="4559500" cy="3041026"/>
          </a:xfrm>
          <a:prstGeom prst="rect">
            <a:avLst/>
          </a:prstGeom>
          <a:noFill/>
          <a:ln>
            <a:noFill/>
          </a:ln>
          <a:effectLst>
            <a:outerShdw blurRad="57150" rotWithShape="0" algn="bl" dir="5400000" dist="19050">
              <a:srgbClr val="000000">
                <a:alpha val="50000"/>
              </a:srgbClr>
            </a:outerShdw>
          </a:effectLst>
        </p:spPr>
      </p:pic>
      <p:sp>
        <p:nvSpPr>
          <p:cNvPr id="98" name="Google Shape;98;p14"/>
          <p:cNvSpPr txBox="1"/>
          <p:nvPr>
            <p:ph type="ctrTitle"/>
          </p:nvPr>
        </p:nvSpPr>
        <p:spPr>
          <a:xfrm>
            <a:off x="605900" y="331750"/>
            <a:ext cx="8026500" cy="16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2</a:t>
            </a:r>
            <a:endParaRPr/>
          </a:p>
          <a:p>
            <a:pPr indent="0" lvl="0" marL="0" rtl="0" algn="ctr">
              <a:spcBef>
                <a:spcPts val="0"/>
              </a:spcBef>
              <a:spcAft>
                <a:spcPts val="0"/>
              </a:spcAft>
              <a:buNone/>
            </a:pPr>
            <a:r>
              <a:rPr lang="en"/>
              <a:t>Ames Housing Price</a:t>
            </a:r>
            <a:endParaRPr/>
          </a:p>
        </p:txBody>
      </p:sp>
      <p:sp>
        <p:nvSpPr>
          <p:cNvPr id="99" name="Google Shape;99;p14"/>
          <p:cNvSpPr txBox="1"/>
          <p:nvPr>
            <p:ph idx="1" type="subTitle"/>
          </p:nvPr>
        </p:nvSpPr>
        <p:spPr>
          <a:xfrm>
            <a:off x="6513575" y="3029075"/>
            <a:ext cx="2520900" cy="192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Presented by:</a:t>
            </a:r>
            <a:endParaRPr/>
          </a:p>
          <a:p>
            <a:pPr indent="0" lvl="0" marL="0" rtl="0" algn="r">
              <a:spcBef>
                <a:spcPts val="0"/>
              </a:spcBef>
              <a:spcAft>
                <a:spcPts val="0"/>
              </a:spcAft>
              <a:buNone/>
            </a:pPr>
            <a:r>
              <a:rPr lang="en"/>
              <a:t>Jerome, </a:t>
            </a:r>
            <a:endParaRPr/>
          </a:p>
          <a:p>
            <a:pPr indent="0" lvl="0" marL="0" rtl="0" algn="r">
              <a:spcBef>
                <a:spcPts val="0"/>
              </a:spcBef>
              <a:spcAft>
                <a:spcPts val="0"/>
              </a:spcAft>
              <a:buNone/>
            </a:pPr>
            <a:r>
              <a:rPr lang="en"/>
              <a:t>Janet, </a:t>
            </a:r>
            <a:endParaRPr/>
          </a:p>
          <a:p>
            <a:pPr indent="0" lvl="0" marL="0" rtl="0" algn="r">
              <a:spcBef>
                <a:spcPts val="0"/>
              </a:spcBef>
              <a:spcAft>
                <a:spcPts val="0"/>
              </a:spcAft>
              <a:buNone/>
            </a:pPr>
            <a:r>
              <a:rPr lang="en"/>
              <a:t>&amp; Chee wee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Dimensionality Reduction</a:t>
            </a:r>
            <a:endParaRPr/>
          </a:p>
        </p:txBody>
      </p:sp>
      <p:sp>
        <p:nvSpPr>
          <p:cNvPr id="158" name="Google Shape;15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latin typeface="Arial"/>
                <a:ea typeface="Arial"/>
                <a:cs typeface="Arial"/>
                <a:sym typeface="Arial"/>
              </a:rPr>
              <a:t>By dummifying, d</a:t>
            </a:r>
            <a:r>
              <a:rPr lang="en" sz="1400">
                <a:latin typeface="Arial"/>
                <a:ea typeface="Arial"/>
                <a:cs typeface="Arial"/>
                <a:sym typeface="Arial"/>
              </a:rPr>
              <a:t>ataset shape increased from </a:t>
            </a:r>
            <a:r>
              <a:rPr b="1" lang="en" sz="1400">
                <a:latin typeface="Arial"/>
                <a:ea typeface="Arial"/>
                <a:cs typeface="Arial"/>
                <a:sym typeface="Arial"/>
              </a:rPr>
              <a:t>80</a:t>
            </a:r>
            <a:r>
              <a:rPr lang="en" sz="1400">
                <a:latin typeface="Arial"/>
                <a:ea typeface="Arial"/>
                <a:cs typeface="Arial"/>
                <a:sym typeface="Arial"/>
              </a:rPr>
              <a:t> to </a:t>
            </a:r>
            <a:r>
              <a:rPr b="1" lang="en" sz="1400">
                <a:latin typeface="Arial"/>
                <a:ea typeface="Arial"/>
                <a:cs typeface="Arial"/>
                <a:sym typeface="Arial"/>
              </a:rPr>
              <a:t>228</a:t>
            </a:r>
            <a:r>
              <a:rPr lang="en" sz="1400">
                <a:latin typeface="Arial"/>
                <a:ea typeface="Arial"/>
                <a:cs typeface="Arial"/>
                <a:sym typeface="Arial"/>
              </a:rPr>
              <a:t> features </a:t>
            </a:r>
            <a:endParaRPr sz="1400">
              <a:latin typeface="Arial"/>
              <a:ea typeface="Arial"/>
              <a:cs typeface="Arial"/>
              <a:sym typeface="Arial"/>
            </a:endParaRPr>
          </a:p>
          <a:p>
            <a:pPr indent="-317500" lvl="1" marL="914400" rtl="0" algn="l">
              <a:lnSpc>
                <a:spcPct val="150000"/>
              </a:lnSpc>
              <a:spcBef>
                <a:spcPts val="0"/>
              </a:spcBef>
              <a:spcAft>
                <a:spcPts val="0"/>
              </a:spcAft>
              <a:buSzPts val="1400"/>
              <a:buChar char="○"/>
            </a:pPr>
            <a:r>
              <a:rPr lang="en" sz="1400">
                <a:latin typeface="Arial"/>
                <a:ea typeface="Arial"/>
                <a:cs typeface="Arial"/>
                <a:sym typeface="Arial"/>
              </a:rPr>
              <a:t>Pros -  increased dimensionality of data.</a:t>
            </a:r>
            <a:endParaRPr sz="1400">
              <a:latin typeface="Arial"/>
              <a:ea typeface="Arial"/>
              <a:cs typeface="Arial"/>
              <a:sym typeface="Arial"/>
            </a:endParaRPr>
          </a:p>
          <a:p>
            <a:pPr indent="-317500" lvl="1" marL="914400" rtl="0" algn="l">
              <a:lnSpc>
                <a:spcPct val="150000"/>
              </a:lnSpc>
              <a:spcBef>
                <a:spcPts val="0"/>
              </a:spcBef>
              <a:spcAft>
                <a:spcPts val="0"/>
              </a:spcAft>
              <a:buSzPts val="1400"/>
              <a:buChar char="○"/>
            </a:pPr>
            <a:r>
              <a:rPr lang="en" sz="1400">
                <a:latin typeface="Arial"/>
                <a:ea typeface="Arial"/>
                <a:cs typeface="Arial"/>
                <a:sym typeface="Arial"/>
              </a:rPr>
              <a:t>Cons - the risk of </a:t>
            </a:r>
            <a:r>
              <a:rPr b="1" lang="en" sz="1400">
                <a:latin typeface="Arial"/>
                <a:ea typeface="Arial"/>
                <a:cs typeface="Arial"/>
                <a:sym typeface="Arial"/>
              </a:rPr>
              <a:t>overfitting</a:t>
            </a:r>
            <a:r>
              <a:rPr lang="en" sz="1400">
                <a:latin typeface="Arial"/>
                <a:ea typeface="Arial"/>
                <a:cs typeface="Arial"/>
                <a:sym typeface="Arial"/>
              </a:rPr>
              <a:t> the model (noise features may be assigned non-zero coefficients due to chance associations with target variables)</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Dimensionality reduction techniques:</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Correlation</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Variance analysis</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Recursive Feature Elimination</a:t>
            </a:r>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 </a:t>
            </a:r>
            <a:r>
              <a:rPr lang="en" sz="2300"/>
              <a:t>High Pairwise Correlation</a:t>
            </a:r>
            <a:endParaRPr sz="2300"/>
          </a:p>
        </p:txBody>
      </p:sp>
      <p:sp>
        <p:nvSpPr>
          <p:cNvPr id="164" name="Google Shape;164;p24"/>
          <p:cNvSpPr txBox="1"/>
          <p:nvPr>
            <p:ph idx="1" type="body"/>
          </p:nvPr>
        </p:nvSpPr>
        <p:spPr>
          <a:xfrm>
            <a:off x="5113425" y="1152475"/>
            <a:ext cx="3719100" cy="3707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Identify the High Pairwise Correlated Variables </a:t>
            </a:r>
            <a:endParaRPr sz="1400">
              <a:latin typeface="Arial"/>
              <a:ea typeface="Arial"/>
              <a:cs typeface="Arial"/>
              <a:sym typeface="Arial"/>
            </a:endParaRPr>
          </a:p>
          <a:p>
            <a:pPr indent="-317500" lvl="0" marL="457200" rtl="0" algn="l">
              <a:lnSpc>
                <a:spcPct val="150000"/>
              </a:lnSpc>
              <a:spcBef>
                <a:spcPts val="0"/>
              </a:spcBef>
              <a:spcAft>
                <a:spcPts val="0"/>
              </a:spcAft>
              <a:buSzPts val="1400"/>
              <a:buChar char="●"/>
            </a:pPr>
            <a:r>
              <a:rPr b="1" lang="en" sz="1400">
                <a:solidFill>
                  <a:srgbClr val="FF0000"/>
                </a:solidFill>
                <a:latin typeface="Arial"/>
                <a:ea typeface="Arial"/>
                <a:cs typeface="Arial"/>
                <a:sym typeface="Arial"/>
              </a:rPr>
              <a:t>Drop</a:t>
            </a:r>
            <a:r>
              <a:rPr b="1" lang="en" sz="1400">
                <a:latin typeface="Arial"/>
                <a:ea typeface="Arial"/>
                <a:cs typeface="Arial"/>
                <a:sym typeface="Arial"/>
              </a:rPr>
              <a:t> </a:t>
            </a:r>
            <a:r>
              <a:rPr lang="en" sz="1400">
                <a:latin typeface="Arial"/>
                <a:ea typeface="Arial"/>
                <a:cs typeface="Arial"/>
                <a:sym typeface="Arial"/>
              </a:rPr>
              <a:t>or </a:t>
            </a:r>
            <a:r>
              <a:rPr b="1" lang="en" sz="1400">
                <a:solidFill>
                  <a:srgbClr val="0000FF"/>
                </a:solidFill>
                <a:latin typeface="Arial"/>
                <a:ea typeface="Arial"/>
                <a:cs typeface="Arial"/>
                <a:sym typeface="Arial"/>
              </a:rPr>
              <a:t>Combine</a:t>
            </a:r>
            <a:r>
              <a:rPr lang="en" sz="1400">
                <a:latin typeface="Arial"/>
                <a:ea typeface="Arial"/>
                <a:cs typeface="Arial"/>
                <a:sym typeface="Arial"/>
              </a:rPr>
              <a:t> Variables</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Create interaction columns for Exterior features</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solidFill>
                  <a:srgbClr val="FF0000"/>
                </a:solidFill>
                <a:latin typeface="Arial"/>
                <a:ea typeface="Arial"/>
                <a:cs typeface="Arial"/>
                <a:sym typeface="Arial"/>
              </a:rPr>
              <a:t>Drop</a:t>
            </a:r>
            <a:r>
              <a:rPr lang="en" sz="1400">
                <a:latin typeface="Arial"/>
                <a:ea typeface="Arial"/>
                <a:cs typeface="Arial"/>
                <a:sym typeface="Arial"/>
              </a:rPr>
              <a:t> variables due to perfect pairwise correlation score of 1</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solidFill>
                  <a:srgbClr val="FF0000"/>
                </a:solidFill>
                <a:latin typeface="Arial"/>
                <a:ea typeface="Arial"/>
                <a:cs typeface="Arial"/>
                <a:sym typeface="Arial"/>
              </a:rPr>
              <a:t>Drop</a:t>
            </a:r>
            <a:r>
              <a:rPr lang="en" sz="1400">
                <a:latin typeface="Arial"/>
                <a:ea typeface="Arial"/>
                <a:cs typeface="Arial"/>
                <a:sym typeface="Arial"/>
              </a:rPr>
              <a:t> variables with lower absolute correlation to sale price</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solidFill>
                  <a:srgbClr val="0000FF"/>
                </a:solidFill>
                <a:latin typeface="Arial"/>
                <a:ea typeface="Arial"/>
                <a:cs typeface="Arial"/>
                <a:sym typeface="Arial"/>
              </a:rPr>
              <a:t>Combine</a:t>
            </a:r>
            <a:r>
              <a:rPr lang="en" sz="1400">
                <a:latin typeface="Arial"/>
                <a:ea typeface="Arial"/>
                <a:cs typeface="Arial"/>
                <a:sym typeface="Arial"/>
              </a:rPr>
              <a:t> variables (e.g. ‘Garage QualCond’)</a:t>
            </a:r>
            <a:endParaRPr sz="1400">
              <a:latin typeface="Arial"/>
              <a:ea typeface="Arial"/>
              <a:cs typeface="Arial"/>
              <a:sym typeface="Arial"/>
            </a:endParaRPr>
          </a:p>
          <a:p>
            <a:pPr indent="457200" lvl="0" marL="9144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0" rtl="0" algn="l">
              <a:lnSpc>
                <a:spcPct val="150000"/>
              </a:lnSpc>
              <a:spcBef>
                <a:spcPts val="1600"/>
              </a:spcBef>
              <a:spcAft>
                <a:spcPts val="1600"/>
              </a:spcAft>
              <a:buNone/>
            </a:pPr>
            <a:br>
              <a:rPr lang="en" sz="1400">
                <a:latin typeface="Arial"/>
                <a:ea typeface="Arial"/>
                <a:cs typeface="Arial"/>
                <a:sym typeface="Arial"/>
              </a:rPr>
            </a:br>
            <a:endParaRPr sz="1500">
              <a:latin typeface="Arial"/>
              <a:ea typeface="Arial"/>
              <a:cs typeface="Arial"/>
              <a:sym typeface="Arial"/>
            </a:endParaRPr>
          </a:p>
        </p:txBody>
      </p:sp>
      <p:pic>
        <p:nvPicPr>
          <p:cNvPr id="165" name="Google Shape;165;p24"/>
          <p:cNvPicPr preferRelativeResize="0"/>
          <p:nvPr/>
        </p:nvPicPr>
        <p:blipFill>
          <a:blip r:embed="rId3">
            <a:alphaModFix/>
          </a:blip>
          <a:stretch>
            <a:fillRect/>
          </a:stretch>
        </p:blipFill>
        <p:spPr>
          <a:xfrm>
            <a:off x="549700" y="1767475"/>
            <a:ext cx="4278226" cy="1455950"/>
          </a:xfrm>
          <a:prstGeom prst="rect">
            <a:avLst/>
          </a:prstGeom>
          <a:noFill/>
          <a:ln>
            <a:noFill/>
          </a:ln>
        </p:spPr>
      </p:pic>
      <p:sp>
        <p:nvSpPr>
          <p:cNvPr id="166" name="Google Shape;166;p24"/>
          <p:cNvSpPr/>
          <p:nvPr/>
        </p:nvSpPr>
        <p:spPr>
          <a:xfrm>
            <a:off x="1031250" y="2018425"/>
            <a:ext cx="917700" cy="572700"/>
          </a:xfrm>
          <a:prstGeom prst="roundRect">
            <a:avLst>
              <a:gd fmla="val 16667" name="adj"/>
            </a:avLst>
          </a:prstGeom>
          <a:no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675650" y="2591125"/>
            <a:ext cx="2480100" cy="641700"/>
          </a:xfrm>
          <a:prstGeom prst="roundRect">
            <a:avLst>
              <a:gd fmla="val 16667" name="adj"/>
            </a:avLst>
          </a:prstGeom>
          <a:noFill/>
          <a:ln cap="flat" cmpd="sng" w="28575">
            <a:solidFill>
              <a:srgbClr val="00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txBox="1"/>
          <p:nvPr/>
        </p:nvSpPr>
        <p:spPr>
          <a:xfrm>
            <a:off x="675650" y="1152475"/>
            <a:ext cx="4278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300">
                <a:solidFill>
                  <a:srgbClr val="434343"/>
                </a:solidFill>
                <a:latin typeface="EB Garamond"/>
                <a:ea typeface="EB Garamond"/>
                <a:cs typeface="EB Garamond"/>
                <a:sym typeface="EB Garamond"/>
              </a:rPr>
              <a:t>|Var 1|		 Var 2|	 Pair-Corr | Var 1 vs Target | Var 2 vs Target</a:t>
            </a:r>
            <a:endParaRPr sz="13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 </a:t>
            </a:r>
            <a:r>
              <a:rPr lang="en" sz="2300"/>
              <a:t>Low Variance</a:t>
            </a:r>
            <a:endParaRPr sz="2300"/>
          </a:p>
        </p:txBody>
      </p:sp>
      <p:sp>
        <p:nvSpPr>
          <p:cNvPr id="174" name="Google Shape;174;p25"/>
          <p:cNvSpPr txBox="1"/>
          <p:nvPr>
            <p:ph idx="1" type="body"/>
          </p:nvPr>
        </p:nvSpPr>
        <p:spPr>
          <a:xfrm>
            <a:off x="4108250" y="1152475"/>
            <a:ext cx="47241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latin typeface="Arial"/>
                <a:ea typeface="Arial"/>
                <a:cs typeface="Arial"/>
                <a:sym typeface="Arial"/>
              </a:rPr>
              <a:t>Many features are approximately constant, do not improve model performance, these violate the multivariate </a:t>
            </a:r>
            <a:r>
              <a:rPr lang="en" sz="1400">
                <a:solidFill>
                  <a:schemeClr val="dk1"/>
                </a:solidFill>
                <a:latin typeface="Arial"/>
                <a:ea typeface="Arial"/>
                <a:cs typeface="Arial"/>
                <a:sym typeface="Arial"/>
              </a:rPr>
              <a:t>normality assumption of MLR</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Clr>
                <a:schemeClr val="dk1"/>
              </a:buClr>
              <a:buSzPts val="1400"/>
              <a:buFont typeface="Arial"/>
              <a:buChar char="●"/>
            </a:pPr>
            <a:r>
              <a:rPr b="1" lang="en" sz="1400">
                <a:solidFill>
                  <a:srgbClr val="0000FF"/>
                </a:solidFill>
                <a:latin typeface="Arial"/>
                <a:ea typeface="Arial"/>
                <a:cs typeface="Arial"/>
                <a:sym typeface="Arial"/>
              </a:rPr>
              <a:t>Combine</a:t>
            </a:r>
            <a:r>
              <a:rPr lang="en" sz="1400">
                <a:solidFill>
                  <a:schemeClr val="dk1"/>
                </a:solidFill>
                <a:latin typeface="Arial"/>
                <a:ea typeface="Arial"/>
                <a:cs typeface="Arial"/>
                <a:sym typeface="Arial"/>
              </a:rPr>
              <a:t> variables to make them statistically significant (e.g. ‘Sale type’, ‘Foundation’)</a:t>
            </a:r>
            <a:endParaRPr sz="1400">
              <a:solidFill>
                <a:schemeClr val="dk1"/>
              </a:solidFill>
              <a:latin typeface="Arial"/>
              <a:ea typeface="Arial"/>
              <a:cs typeface="Arial"/>
              <a:sym typeface="Arial"/>
            </a:endParaRPr>
          </a:p>
          <a:p>
            <a:pPr indent="-317500" lvl="0" marL="457200" rtl="0" algn="l">
              <a:lnSpc>
                <a:spcPct val="150000"/>
              </a:lnSpc>
              <a:spcBef>
                <a:spcPts val="0"/>
              </a:spcBef>
              <a:spcAft>
                <a:spcPts val="0"/>
              </a:spcAft>
              <a:buSzPts val="1400"/>
              <a:buChar char="●"/>
            </a:pPr>
            <a:r>
              <a:rPr b="1" lang="en" sz="1400">
                <a:solidFill>
                  <a:srgbClr val="FF0000"/>
                </a:solidFill>
                <a:latin typeface="Arial"/>
                <a:ea typeface="Arial"/>
                <a:cs typeface="Arial"/>
                <a:sym typeface="Arial"/>
              </a:rPr>
              <a:t>Drop</a:t>
            </a:r>
            <a:r>
              <a:rPr b="1" lang="en" sz="1400">
                <a:latin typeface="Arial"/>
                <a:ea typeface="Arial"/>
                <a:cs typeface="Arial"/>
                <a:sym typeface="Arial"/>
              </a:rPr>
              <a:t> 57 </a:t>
            </a:r>
            <a:r>
              <a:rPr lang="en" sz="1400">
                <a:latin typeface="Arial"/>
                <a:ea typeface="Arial"/>
                <a:cs typeface="Arial"/>
                <a:sym typeface="Arial"/>
              </a:rPr>
              <a:t>v</a:t>
            </a:r>
            <a:r>
              <a:rPr lang="en" sz="1400">
                <a:latin typeface="Arial"/>
                <a:ea typeface="Arial"/>
                <a:cs typeface="Arial"/>
                <a:sym typeface="Arial"/>
              </a:rPr>
              <a:t>ariables with variance below variance threshold of 0.009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457200" rtl="0" algn="l">
              <a:lnSpc>
                <a:spcPct val="150000"/>
              </a:lnSpc>
              <a:spcBef>
                <a:spcPts val="1600"/>
              </a:spcBef>
              <a:spcAft>
                <a:spcPts val="0"/>
              </a:spcAft>
              <a:buNone/>
            </a:pPr>
            <a:r>
              <a:t/>
            </a:r>
            <a:endParaRPr sz="1400">
              <a:latin typeface="Arial"/>
              <a:ea typeface="Arial"/>
              <a:cs typeface="Arial"/>
              <a:sym typeface="Arial"/>
            </a:endParaRPr>
          </a:p>
          <a:p>
            <a:pPr indent="0" lvl="0" marL="0" rtl="0" algn="l">
              <a:lnSpc>
                <a:spcPct val="150000"/>
              </a:lnSpc>
              <a:spcBef>
                <a:spcPts val="1600"/>
              </a:spcBef>
              <a:spcAft>
                <a:spcPts val="1600"/>
              </a:spcAft>
              <a:buNone/>
            </a:pPr>
            <a:br>
              <a:rPr lang="en" sz="1400">
                <a:latin typeface="Arial"/>
                <a:ea typeface="Arial"/>
                <a:cs typeface="Arial"/>
                <a:sym typeface="Arial"/>
              </a:rPr>
            </a:br>
            <a:endParaRPr sz="1500">
              <a:latin typeface="Arial"/>
              <a:ea typeface="Arial"/>
              <a:cs typeface="Arial"/>
              <a:sym typeface="Arial"/>
            </a:endParaRPr>
          </a:p>
        </p:txBody>
      </p:sp>
      <p:pic>
        <p:nvPicPr>
          <p:cNvPr id="175" name="Google Shape;175;p25"/>
          <p:cNvPicPr preferRelativeResize="0"/>
          <p:nvPr/>
        </p:nvPicPr>
        <p:blipFill>
          <a:blip r:embed="rId3">
            <a:alphaModFix/>
          </a:blip>
          <a:stretch>
            <a:fillRect/>
          </a:stretch>
        </p:blipFill>
        <p:spPr>
          <a:xfrm>
            <a:off x="663500" y="1745850"/>
            <a:ext cx="2514600" cy="1104900"/>
          </a:xfrm>
          <a:prstGeom prst="rect">
            <a:avLst/>
          </a:prstGeom>
          <a:noFill/>
          <a:ln>
            <a:noFill/>
          </a:ln>
        </p:spPr>
      </p:pic>
      <p:sp>
        <p:nvSpPr>
          <p:cNvPr id="176" name="Google Shape;176;p25"/>
          <p:cNvSpPr txBox="1"/>
          <p:nvPr/>
        </p:nvSpPr>
        <p:spPr>
          <a:xfrm>
            <a:off x="1314650" y="183850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sp>
        <p:nvSpPr>
          <p:cNvPr id="177" name="Google Shape;177;p25"/>
          <p:cNvSpPr txBox="1"/>
          <p:nvPr/>
        </p:nvSpPr>
        <p:spPr>
          <a:xfrm>
            <a:off x="687650" y="1228025"/>
            <a:ext cx="2808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a:solidFill>
                  <a:srgbClr val="434343"/>
                </a:solidFill>
              </a:rPr>
              <a:t>Variables |		 </a:t>
            </a:r>
            <a:r>
              <a:rPr lang="en">
                <a:solidFill>
                  <a:srgbClr val="434343"/>
                </a:solidFill>
              </a:rPr>
              <a:t>var &lt; 0.009</a:t>
            </a:r>
            <a:endParaRPr>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11700" y="445025"/>
            <a:ext cx="85206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Feature Engineering - </a:t>
            </a:r>
            <a:endParaRPr sz="2300"/>
          </a:p>
          <a:p>
            <a:pPr indent="0" lvl="0" marL="0" rtl="0" algn="l">
              <a:spcBef>
                <a:spcPts val="0"/>
              </a:spcBef>
              <a:spcAft>
                <a:spcPts val="0"/>
              </a:spcAft>
              <a:buNone/>
            </a:pPr>
            <a:r>
              <a:rPr lang="en" sz="2300"/>
              <a:t>Recursive Feature Elimination</a:t>
            </a:r>
            <a:endParaRPr sz="2300"/>
          </a:p>
        </p:txBody>
      </p:sp>
      <p:sp>
        <p:nvSpPr>
          <p:cNvPr id="183" name="Google Shape;183;p26"/>
          <p:cNvSpPr txBox="1"/>
          <p:nvPr>
            <p:ph idx="1" type="body"/>
          </p:nvPr>
        </p:nvSpPr>
        <p:spPr>
          <a:xfrm>
            <a:off x="4011075" y="1583175"/>
            <a:ext cx="4534500" cy="2888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latin typeface="Arial"/>
                <a:ea typeface="Arial"/>
                <a:cs typeface="Arial"/>
                <a:sym typeface="Arial"/>
              </a:rPr>
              <a:t>Recursive Feature Elimination (</a:t>
            </a:r>
            <a:r>
              <a:rPr b="1" lang="en" sz="1400">
                <a:latin typeface="Arial"/>
                <a:ea typeface="Arial"/>
                <a:cs typeface="Arial"/>
                <a:sym typeface="Arial"/>
              </a:rPr>
              <a:t>RFE</a:t>
            </a:r>
            <a:r>
              <a:rPr lang="en" sz="1400">
                <a:latin typeface="Arial"/>
                <a:ea typeface="Arial"/>
                <a:cs typeface="Arial"/>
                <a:sym typeface="Arial"/>
              </a:rPr>
              <a:t>) - fits a lr model, rank features based on data trained algorithm and removes the weakest feature(s) until the specified number of features is reached.</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b="1" lang="en" sz="1400">
                <a:solidFill>
                  <a:srgbClr val="FF0000"/>
                </a:solidFill>
                <a:latin typeface="Arial"/>
                <a:ea typeface="Arial"/>
                <a:cs typeface="Arial"/>
                <a:sym typeface="Arial"/>
              </a:rPr>
              <a:t>Drop</a:t>
            </a:r>
            <a:r>
              <a:rPr lang="en" sz="1400">
                <a:latin typeface="Arial"/>
                <a:ea typeface="Arial"/>
                <a:cs typeface="Arial"/>
                <a:sym typeface="Arial"/>
              </a:rPr>
              <a:t> 28 variables</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Final # of features : 120</a:t>
            </a:r>
            <a:endParaRPr sz="1400">
              <a:latin typeface="Arial"/>
              <a:ea typeface="Arial"/>
              <a:cs typeface="Arial"/>
              <a:sym typeface="Arial"/>
            </a:endParaRPr>
          </a:p>
          <a:p>
            <a:pPr indent="0" lvl="0" marL="0" rtl="0" algn="l">
              <a:lnSpc>
                <a:spcPct val="150000"/>
              </a:lnSpc>
              <a:spcBef>
                <a:spcPts val="1600"/>
              </a:spcBef>
              <a:spcAft>
                <a:spcPts val="1600"/>
              </a:spcAft>
              <a:buNone/>
            </a:pPr>
            <a:r>
              <a:t/>
            </a:r>
            <a:endParaRPr>
              <a:latin typeface="Arial"/>
              <a:ea typeface="Arial"/>
              <a:cs typeface="Arial"/>
              <a:sym typeface="Arial"/>
            </a:endParaRPr>
          </a:p>
        </p:txBody>
      </p:sp>
      <p:graphicFrame>
        <p:nvGraphicFramePr>
          <p:cNvPr id="184" name="Google Shape;184;p26"/>
          <p:cNvGraphicFramePr/>
          <p:nvPr/>
        </p:nvGraphicFramePr>
        <p:xfrm>
          <a:off x="988975" y="1614760"/>
          <a:ext cx="3000000" cy="3000000"/>
        </p:xfrm>
        <a:graphic>
          <a:graphicData uri="http://schemas.openxmlformats.org/drawingml/2006/table">
            <a:tbl>
              <a:tblPr>
                <a:noFill/>
                <a:tableStyleId>{F160F97F-FF97-4AEA-BA39-BF6662130DF1}</a:tableStyleId>
              </a:tblPr>
              <a:tblGrid>
                <a:gridCol w="2633450"/>
              </a:tblGrid>
              <a:tr h="427175">
                <a:tc>
                  <a:txBody>
                    <a:bodyPr/>
                    <a:lstStyle/>
                    <a:p>
                      <a:pPr indent="0" lvl="0" marL="0" rtl="0" algn="l">
                        <a:spcBef>
                          <a:spcPts val="0"/>
                        </a:spcBef>
                        <a:spcAft>
                          <a:spcPts val="0"/>
                        </a:spcAft>
                        <a:buClr>
                          <a:schemeClr val="dk1"/>
                        </a:buClr>
                        <a:buSzPts val="1100"/>
                        <a:buFont typeface="Arial"/>
                        <a:buNone/>
                      </a:pPr>
                      <a:r>
                        <a:rPr lang="en">
                          <a:solidFill>
                            <a:schemeClr val="dk1"/>
                          </a:solidFill>
                        </a:rPr>
                        <a:t>Overall Quality</a:t>
                      </a:r>
                      <a:endParaRPr/>
                    </a:p>
                  </a:txBody>
                  <a:tcPr marT="91425" marB="91425" marR="91425" marL="91425"/>
                </a:tc>
              </a:tr>
              <a:tr h="427175">
                <a:tc>
                  <a:txBody>
                    <a:bodyPr/>
                    <a:lstStyle/>
                    <a:p>
                      <a:pPr indent="0" lvl="0" marL="0" rtl="0" algn="l">
                        <a:spcBef>
                          <a:spcPts val="0"/>
                        </a:spcBef>
                        <a:spcAft>
                          <a:spcPts val="0"/>
                        </a:spcAft>
                        <a:buClr>
                          <a:schemeClr val="dk1"/>
                        </a:buClr>
                        <a:buSzPts val="1100"/>
                        <a:buFont typeface="Arial"/>
                        <a:buNone/>
                      </a:pPr>
                      <a:r>
                        <a:rPr lang="en">
                          <a:solidFill>
                            <a:schemeClr val="dk1"/>
                          </a:solidFill>
                        </a:rPr>
                        <a:t>Basement Full/ Half Bath</a:t>
                      </a:r>
                      <a:endParaRPr/>
                    </a:p>
                  </a:txBody>
                  <a:tcPr marT="91425" marB="91425" marR="91425" marL="91425"/>
                </a:tc>
              </a:tr>
              <a:tr h="657200">
                <a:tc>
                  <a:txBody>
                    <a:bodyPr/>
                    <a:lstStyle/>
                    <a:p>
                      <a:pPr indent="0" lvl="0" marL="0" rtl="0" algn="l">
                        <a:spcBef>
                          <a:spcPts val="0"/>
                        </a:spcBef>
                        <a:spcAft>
                          <a:spcPts val="0"/>
                        </a:spcAft>
                        <a:buClr>
                          <a:schemeClr val="dk1"/>
                        </a:buClr>
                        <a:buSzPts val="1100"/>
                        <a:buFont typeface="Arial"/>
                        <a:buNone/>
                      </a:pPr>
                      <a:r>
                        <a:rPr lang="en">
                          <a:solidFill>
                            <a:schemeClr val="dk1"/>
                          </a:solidFill>
                        </a:rPr>
                        <a:t>Total Bedrooms/ Kitchen/ Rooms</a:t>
                      </a:r>
                      <a:endParaRPr/>
                    </a:p>
                  </a:txBody>
                  <a:tcPr marT="91425" marB="91425" marR="91425" marL="91425"/>
                </a:tc>
              </a:tr>
              <a:tr h="427175">
                <a:tc>
                  <a:txBody>
                    <a:bodyPr/>
                    <a:lstStyle/>
                    <a:p>
                      <a:pPr indent="0" lvl="0" marL="0" rtl="0" algn="l">
                        <a:spcBef>
                          <a:spcPts val="0"/>
                        </a:spcBef>
                        <a:spcAft>
                          <a:spcPts val="0"/>
                        </a:spcAft>
                        <a:buClr>
                          <a:schemeClr val="dk1"/>
                        </a:buClr>
                        <a:buSzPts val="1100"/>
                        <a:buFont typeface="Arial"/>
                        <a:buNone/>
                      </a:pPr>
                      <a:r>
                        <a:rPr lang="en">
                          <a:solidFill>
                            <a:schemeClr val="dk1"/>
                          </a:solidFill>
                        </a:rPr>
                        <a:t>Fireplace</a:t>
                      </a:r>
                      <a:endParaRPr/>
                    </a:p>
                  </a:txBody>
                  <a:tcPr marT="91425" marB="91425" marR="91425" marL="91425"/>
                </a:tc>
              </a:tr>
              <a:tr h="427175">
                <a:tc>
                  <a:txBody>
                    <a:bodyPr/>
                    <a:lstStyle/>
                    <a:p>
                      <a:pPr indent="0" lvl="0" marL="0" rtl="0" algn="l">
                        <a:spcBef>
                          <a:spcPts val="0"/>
                        </a:spcBef>
                        <a:spcAft>
                          <a:spcPts val="0"/>
                        </a:spcAft>
                        <a:buNone/>
                      </a:pPr>
                      <a:r>
                        <a:rPr lang="en"/>
                        <a:t>Garage Cars</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Feature Engineering </a:t>
            </a:r>
            <a:endParaRPr/>
          </a:p>
        </p:txBody>
      </p:sp>
      <p:sp>
        <p:nvSpPr>
          <p:cNvPr id="190" name="Google Shape;190;p27"/>
          <p:cNvSpPr txBox="1"/>
          <p:nvPr>
            <p:ph idx="1" type="body"/>
          </p:nvPr>
        </p:nvSpPr>
        <p:spPr>
          <a:xfrm>
            <a:off x="311700" y="1152475"/>
            <a:ext cx="38619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t/>
            </a:r>
            <a:endParaRPr sz="1400">
              <a:latin typeface="Arial"/>
              <a:ea typeface="Arial"/>
              <a:cs typeface="Arial"/>
              <a:sym typeface="Arial"/>
            </a:endParaRPr>
          </a:p>
        </p:txBody>
      </p:sp>
      <p:graphicFrame>
        <p:nvGraphicFramePr>
          <p:cNvPr id="191" name="Google Shape;191;p27"/>
          <p:cNvGraphicFramePr/>
          <p:nvPr/>
        </p:nvGraphicFramePr>
        <p:xfrm>
          <a:off x="770825" y="1414900"/>
          <a:ext cx="3000000" cy="3000000"/>
        </p:xfrm>
        <a:graphic>
          <a:graphicData uri="http://schemas.openxmlformats.org/drawingml/2006/table">
            <a:tbl>
              <a:tblPr>
                <a:noFill/>
                <a:tableStyleId>{F160F97F-FF97-4AEA-BA39-BF6662130DF1}</a:tableStyleId>
              </a:tblPr>
              <a:tblGrid>
                <a:gridCol w="2073150"/>
                <a:gridCol w="2211225"/>
                <a:gridCol w="2954625"/>
              </a:tblGrid>
              <a:tr h="622400">
                <a:tc>
                  <a:txBody>
                    <a:bodyPr/>
                    <a:lstStyle/>
                    <a:p>
                      <a:pPr indent="0" lvl="0" marL="0" rtl="0" algn="l">
                        <a:spcBef>
                          <a:spcPts val="0"/>
                        </a:spcBef>
                        <a:spcAft>
                          <a:spcPts val="0"/>
                        </a:spcAft>
                        <a:buNone/>
                      </a:pPr>
                      <a:r>
                        <a:rPr b="1" lang="en"/>
                        <a:t>Type of variables</a:t>
                      </a:r>
                      <a:endParaRPr b="1"/>
                    </a:p>
                  </a:txBody>
                  <a:tcPr marT="91425" marB="91425" marR="91425" marL="91425"/>
                </a:tc>
                <a:tc>
                  <a:txBody>
                    <a:bodyPr/>
                    <a:lstStyle/>
                    <a:p>
                      <a:pPr indent="0" lvl="0" marL="0" rtl="0" algn="l">
                        <a:spcBef>
                          <a:spcPts val="0"/>
                        </a:spcBef>
                        <a:spcAft>
                          <a:spcPts val="0"/>
                        </a:spcAft>
                        <a:buNone/>
                      </a:pPr>
                      <a:r>
                        <a:rPr b="1" lang="en">
                          <a:solidFill>
                            <a:schemeClr val="dk1"/>
                          </a:solidFill>
                        </a:rPr>
                        <a:t>Method</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t>Example/ Results</a:t>
                      </a:r>
                      <a:endParaRPr b="1"/>
                    </a:p>
                  </a:txBody>
                  <a:tcPr marT="91425" marB="91425" marR="91425" marL="91425"/>
                </a:tc>
              </a:tr>
              <a:tr h="622400">
                <a:tc>
                  <a:txBody>
                    <a:bodyPr/>
                    <a:lstStyle/>
                    <a:p>
                      <a:pPr indent="0" lvl="0" marL="0" rtl="0" algn="l">
                        <a:spcBef>
                          <a:spcPts val="0"/>
                        </a:spcBef>
                        <a:spcAft>
                          <a:spcPts val="0"/>
                        </a:spcAft>
                        <a:buNone/>
                      </a:pPr>
                      <a:r>
                        <a:rPr lang="en"/>
                        <a:t>Ordinal Categorical Variables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Ordinal Encoding</a:t>
                      </a:r>
                      <a:endParaRPr/>
                    </a:p>
                  </a:txBody>
                  <a:tcPr marT="91425" marB="91425" marR="91425" marL="91425"/>
                </a:tc>
                <a:tc>
                  <a:txBody>
                    <a:bodyPr/>
                    <a:lstStyle/>
                    <a:p>
                      <a:pPr indent="0" lvl="0" marL="0" rtl="0" algn="l">
                        <a:spcBef>
                          <a:spcPts val="0"/>
                        </a:spcBef>
                        <a:spcAft>
                          <a:spcPts val="0"/>
                        </a:spcAft>
                        <a:buNone/>
                      </a:pPr>
                      <a:r>
                        <a:rPr lang="en"/>
                        <a:t>13 variables remain</a:t>
                      </a:r>
                      <a:endParaRPr/>
                    </a:p>
                  </a:txBody>
                  <a:tcPr marT="91425" marB="91425" marR="91425" marL="91425"/>
                </a:tc>
              </a:tr>
              <a:tr h="622400">
                <a:tc>
                  <a:txBody>
                    <a:bodyPr/>
                    <a:lstStyle/>
                    <a:p>
                      <a:pPr indent="0" lvl="0" marL="0" rtl="0" algn="l">
                        <a:spcBef>
                          <a:spcPts val="0"/>
                        </a:spcBef>
                        <a:spcAft>
                          <a:spcPts val="0"/>
                        </a:spcAft>
                        <a:buNone/>
                      </a:pPr>
                      <a:r>
                        <a:rPr lang="en"/>
                        <a:t>Nominal Categorical</a:t>
                      </a:r>
                      <a:endParaRPr/>
                    </a:p>
                    <a:p>
                      <a:pPr indent="0" lvl="0" marL="0" rtl="0" algn="l">
                        <a:spcBef>
                          <a:spcPts val="0"/>
                        </a:spcBef>
                        <a:spcAft>
                          <a:spcPts val="0"/>
                        </a:spcAft>
                        <a:buNone/>
                      </a:pPr>
                      <a:r>
                        <a:rPr lang="en"/>
                        <a:t>Variables</a:t>
                      </a:r>
                      <a:endParaRPr/>
                    </a:p>
                  </a:txBody>
                  <a:tcPr marT="91425" marB="91425" marR="91425" marL="91425"/>
                </a:tc>
                <a:tc>
                  <a:txBody>
                    <a:bodyPr/>
                    <a:lstStyle/>
                    <a:p>
                      <a:pPr indent="0" lvl="0" marL="0" rtl="0" algn="l">
                        <a:spcBef>
                          <a:spcPts val="0"/>
                        </a:spcBef>
                        <a:spcAft>
                          <a:spcPts val="0"/>
                        </a:spcAft>
                        <a:buNone/>
                      </a:pPr>
                      <a:r>
                        <a:rPr lang="en"/>
                        <a:t>One Hot Encoding</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10 variables remain</a:t>
                      </a:r>
                      <a:endParaRPr/>
                    </a:p>
                  </a:txBody>
                  <a:tcPr marT="91425" marB="91425" marR="91425" marL="91425"/>
                </a:tc>
              </a:tr>
              <a:tr h="622400">
                <a:tc>
                  <a:txBody>
                    <a:bodyPr/>
                    <a:lstStyle/>
                    <a:p>
                      <a:pPr indent="0" lvl="0" marL="0" rtl="0" algn="l">
                        <a:spcBef>
                          <a:spcPts val="0"/>
                        </a:spcBef>
                        <a:spcAft>
                          <a:spcPts val="0"/>
                        </a:spcAft>
                        <a:buNone/>
                      </a:pPr>
                      <a:r>
                        <a:rPr lang="en"/>
                        <a:t>Interaction terms</a:t>
                      </a:r>
                      <a:endParaRPr/>
                    </a:p>
                  </a:txBody>
                  <a:tcPr marT="91425" marB="91425" marR="91425" marL="91425"/>
                </a:tc>
                <a:tc>
                  <a:txBody>
                    <a:bodyPr/>
                    <a:lstStyle/>
                    <a:p>
                      <a:pPr indent="0" lvl="0" marL="0" rtl="0" algn="l">
                        <a:spcBef>
                          <a:spcPts val="0"/>
                        </a:spcBef>
                        <a:spcAft>
                          <a:spcPts val="0"/>
                        </a:spcAft>
                        <a:buNone/>
                      </a:pPr>
                      <a:r>
                        <a:rPr lang="en"/>
                        <a:t>Combine</a:t>
                      </a:r>
                      <a:endParaRPr/>
                    </a:p>
                  </a:txBody>
                  <a:tcPr marT="91425" marB="91425" marR="91425" marL="91425"/>
                </a:tc>
                <a:tc>
                  <a:txBody>
                    <a:bodyPr/>
                    <a:lstStyle/>
                    <a:p>
                      <a:pPr indent="0" lvl="0" marL="0" rtl="0" algn="l">
                        <a:spcBef>
                          <a:spcPts val="0"/>
                        </a:spcBef>
                        <a:spcAft>
                          <a:spcPts val="0"/>
                        </a:spcAft>
                        <a:buNone/>
                      </a:pPr>
                      <a:r>
                        <a:rPr lang="en"/>
                        <a:t>Qual * Cond </a:t>
                      </a:r>
                      <a:endParaRPr/>
                    </a:p>
                    <a:p>
                      <a:pPr indent="0" lvl="0" marL="0" rtl="0" algn="l">
                        <a:spcBef>
                          <a:spcPts val="0"/>
                        </a:spcBef>
                        <a:spcAft>
                          <a:spcPts val="0"/>
                        </a:spcAft>
                        <a:buNone/>
                      </a:pPr>
                      <a:r>
                        <a:rPr lang="en"/>
                        <a:t>[Overall, Ext., Bsmt., Garage]</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&amp; Evaluation</a:t>
            </a:r>
            <a:endParaRPr/>
          </a:p>
        </p:txBody>
      </p:sp>
      <p:sp>
        <p:nvSpPr>
          <p:cNvPr id="197" name="Google Shape;197;p28"/>
          <p:cNvSpPr txBox="1"/>
          <p:nvPr>
            <p:ph idx="1" type="body"/>
          </p:nvPr>
        </p:nvSpPr>
        <p:spPr>
          <a:xfrm>
            <a:off x="461950" y="3157250"/>
            <a:ext cx="8370300" cy="1645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Parameters: </a:t>
            </a:r>
            <a:endParaRPr b="1"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b="1" lang="en" sz="1400">
                <a:latin typeface="Arial"/>
                <a:ea typeface="Arial"/>
                <a:cs typeface="Arial"/>
                <a:sym typeface="Arial"/>
              </a:rPr>
              <a:t>Train-Test split : 75%-25%</a:t>
            </a:r>
            <a:endParaRPr b="1"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b="1" lang="en" sz="1400">
                <a:latin typeface="Arial"/>
                <a:ea typeface="Arial"/>
                <a:cs typeface="Arial"/>
                <a:sym typeface="Arial"/>
              </a:rPr>
              <a:t>StandardScaler</a:t>
            </a:r>
            <a:endParaRPr b="1"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Model is slightly overfitting, accuracy decreased </a:t>
            </a:r>
            <a:r>
              <a:rPr b="1" lang="en" sz="1400">
                <a:latin typeface="Arial"/>
                <a:ea typeface="Arial"/>
                <a:cs typeface="Arial"/>
                <a:sym typeface="Arial"/>
              </a:rPr>
              <a:t>between</a:t>
            </a:r>
            <a:r>
              <a:rPr b="1" lang="en" sz="1400">
                <a:latin typeface="Arial"/>
                <a:ea typeface="Arial"/>
                <a:cs typeface="Arial"/>
                <a:sym typeface="Arial"/>
              </a:rPr>
              <a:t> training dataset and CV dataset</a:t>
            </a:r>
            <a:endParaRPr b="1" sz="1400">
              <a:latin typeface="Arial"/>
              <a:ea typeface="Arial"/>
              <a:cs typeface="Arial"/>
              <a:sym typeface="Arial"/>
            </a:endParaRPr>
          </a:p>
        </p:txBody>
      </p:sp>
      <p:pic>
        <p:nvPicPr>
          <p:cNvPr id="198" name="Google Shape;198;p28"/>
          <p:cNvPicPr preferRelativeResize="0"/>
          <p:nvPr/>
        </p:nvPicPr>
        <p:blipFill>
          <a:blip r:embed="rId3">
            <a:alphaModFix/>
          </a:blip>
          <a:stretch>
            <a:fillRect/>
          </a:stretch>
        </p:blipFill>
        <p:spPr>
          <a:xfrm>
            <a:off x="611299" y="1122550"/>
            <a:ext cx="6415736" cy="19529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&amp; Evaluation</a:t>
            </a:r>
            <a:endParaRPr/>
          </a:p>
        </p:txBody>
      </p:sp>
      <p:sp>
        <p:nvSpPr>
          <p:cNvPr id="204" name="Google Shape;204;p29"/>
          <p:cNvSpPr txBox="1"/>
          <p:nvPr>
            <p:ph idx="1" type="body"/>
          </p:nvPr>
        </p:nvSpPr>
        <p:spPr>
          <a:xfrm>
            <a:off x="5350550" y="1383950"/>
            <a:ext cx="3481800" cy="318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b="1" lang="en" sz="1400">
                <a:latin typeface="Arial"/>
                <a:ea typeface="Arial"/>
                <a:cs typeface="Arial"/>
                <a:sym typeface="Arial"/>
              </a:rPr>
              <a:t>LASSO Regression</a:t>
            </a:r>
            <a:endParaRPr b="1" sz="1400">
              <a:latin typeface="Arial"/>
              <a:ea typeface="Arial"/>
              <a:cs typeface="Arial"/>
              <a:sym typeface="Arial"/>
            </a:endParaRPr>
          </a:p>
          <a:p>
            <a:pPr indent="-323850" lvl="1" marL="914400" rtl="0" algn="l">
              <a:lnSpc>
                <a:spcPct val="150000"/>
              </a:lnSpc>
              <a:spcBef>
                <a:spcPts val="0"/>
              </a:spcBef>
              <a:spcAft>
                <a:spcPts val="0"/>
              </a:spcAft>
              <a:buSzPts val="1500"/>
              <a:buFont typeface="Arial"/>
              <a:buChar char="○"/>
            </a:pPr>
            <a:r>
              <a:rPr b="1" lang="en" sz="1500">
                <a:latin typeface="Arial"/>
                <a:ea typeface="Arial"/>
                <a:cs typeface="Arial"/>
                <a:sym typeface="Arial"/>
              </a:rPr>
              <a:t>R2 score: 0.91</a:t>
            </a:r>
            <a:endParaRPr b="1" sz="1500">
              <a:latin typeface="Arial"/>
              <a:ea typeface="Arial"/>
              <a:cs typeface="Arial"/>
              <a:sym typeface="Arial"/>
            </a:endParaRPr>
          </a:p>
          <a:p>
            <a:pPr indent="-323850" lvl="1" marL="914400" rtl="0" algn="l">
              <a:lnSpc>
                <a:spcPct val="150000"/>
              </a:lnSpc>
              <a:spcBef>
                <a:spcPts val="0"/>
              </a:spcBef>
              <a:spcAft>
                <a:spcPts val="0"/>
              </a:spcAft>
              <a:buSzPts val="1500"/>
              <a:buFont typeface="Arial"/>
              <a:buChar char="○"/>
            </a:pPr>
            <a:r>
              <a:rPr b="1" lang="en" sz="1500">
                <a:latin typeface="Arial"/>
                <a:ea typeface="Arial"/>
                <a:cs typeface="Arial"/>
                <a:sym typeface="Arial"/>
              </a:rPr>
              <a:t>RMSE score: $ 24,556</a:t>
            </a:r>
            <a:endParaRPr b="1" sz="15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Strong linear relationship between predicted sale price and actual sale price</a:t>
            </a:r>
            <a:endParaRPr sz="1400">
              <a:latin typeface="Arial"/>
              <a:ea typeface="Arial"/>
              <a:cs typeface="Arial"/>
              <a:sym typeface="Arial"/>
            </a:endParaRPr>
          </a:p>
        </p:txBody>
      </p:sp>
      <p:pic>
        <p:nvPicPr>
          <p:cNvPr id="205" name="Google Shape;205;p29"/>
          <p:cNvPicPr preferRelativeResize="0"/>
          <p:nvPr/>
        </p:nvPicPr>
        <p:blipFill>
          <a:blip r:embed="rId3">
            <a:alphaModFix/>
          </a:blip>
          <a:stretch>
            <a:fillRect/>
          </a:stretch>
        </p:blipFill>
        <p:spPr>
          <a:xfrm>
            <a:off x="429725" y="1086800"/>
            <a:ext cx="4615701" cy="367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Housing Features</a:t>
            </a:r>
            <a:endParaRPr/>
          </a:p>
        </p:txBody>
      </p:sp>
      <p:grpSp>
        <p:nvGrpSpPr>
          <p:cNvPr id="211" name="Google Shape;211;p30"/>
          <p:cNvGrpSpPr/>
          <p:nvPr/>
        </p:nvGrpSpPr>
        <p:grpSpPr>
          <a:xfrm>
            <a:off x="5138850" y="1146075"/>
            <a:ext cx="3735600" cy="3392875"/>
            <a:chOff x="4727175" y="1098750"/>
            <a:chExt cx="3735600" cy="3392875"/>
          </a:xfrm>
        </p:grpSpPr>
        <p:sp>
          <p:nvSpPr>
            <p:cNvPr id="212" name="Google Shape;212;p30"/>
            <p:cNvSpPr txBox="1"/>
            <p:nvPr/>
          </p:nvSpPr>
          <p:spPr>
            <a:xfrm>
              <a:off x="4727175" y="1098750"/>
              <a:ext cx="3215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highlight>
                    <a:srgbClr val="FFFFFF"/>
                  </a:highlight>
                </a:rPr>
                <a:t>Interpreting the coefficients</a:t>
              </a:r>
              <a:endParaRPr b="1"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a:p>
              <a:pPr indent="0" lvl="0" marL="0" rtl="0" algn="l">
                <a:spcBef>
                  <a:spcPts val="0"/>
                </a:spcBef>
                <a:spcAft>
                  <a:spcPts val="0"/>
                </a:spcAft>
                <a:buNone/>
              </a:pPr>
              <a:r>
                <a:rPr lang="en" sz="1100">
                  <a:solidFill>
                    <a:schemeClr val="dk1"/>
                  </a:solidFill>
                  <a:highlight>
                    <a:srgbClr val="FFFFFF"/>
                  </a:highlight>
                </a:rPr>
                <a:t>Holding all else constant, for every unit increase in the Gr Liv Area, we expect an increase of $32000 to the SalePrice</a:t>
              </a:r>
              <a:endParaRPr sz="1100">
                <a:latin typeface="EB Garamond"/>
                <a:ea typeface="EB Garamond"/>
                <a:cs typeface="EB Garamond"/>
                <a:sym typeface="EB Garamond"/>
              </a:endParaRPr>
            </a:p>
          </p:txBody>
        </p:sp>
        <p:sp>
          <p:nvSpPr>
            <p:cNvPr id="213" name="Google Shape;213;p30"/>
            <p:cNvSpPr txBox="1"/>
            <p:nvPr/>
          </p:nvSpPr>
          <p:spPr>
            <a:xfrm>
              <a:off x="4727175" y="2374825"/>
              <a:ext cx="3735600" cy="211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 sz="1100">
                  <a:solidFill>
                    <a:schemeClr val="dk1"/>
                  </a:solidFill>
                  <a:highlight>
                    <a:srgbClr val="FFFFFF"/>
                  </a:highlight>
                </a:rPr>
                <a:t>Features that may add value to house price</a:t>
              </a:r>
              <a:endParaRPr b="1" sz="1100">
                <a:solidFill>
                  <a:schemeClr val="dk1"/>
                </a:solidFill>
                <a:highlight>
                  <a:srgbClr val="FFFFFF"/>
                </a:highlight>
              </a:endParaRPr>
            </a:p>
            <a:p>
              <a:pPr indent="-298450" lvl="0" marL="457200" rtl="0" algn="l">
                <a:lnSpc>
                  <a:spcPct val="115000"/>
                </a:lnSpc>
                <a:spcBef>
                  <a:spcPts val="1100"/>
                </a:spcBef>
                <a:spcAft>
                  <a:spcPts val="0"/>
                </a:spcAft>
                <a:buClr>
                  <a:schemeClr val="dk1"/>
                </a:buClr>
                <a:buSzPts val="1100"/>
                <a:buAutoNum type="arabicPeriod"/>
              </a:pPr>
              <a:r>
                <a:rPr lang="en" sz="1100">
                  <a:solidFill>
                    <a:schemeClr val="dk1"/>
                  </a:solidFill>
                  <a:highlight>
                    <a:srgbClr val="FFFFFF"/>
                  </a:highlight>
                </a:rPr>
                <a:t>Big house (Gr Liv Area), </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Type of materials and finishing used and house condition (Overall Qual, Overal Cond)</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chemeClr val="lt1"/>
                  </a:highlight>
                </a:rPr>
                <a:t>G</a:t>
              </a:r>
              <a:r>
                <a:rPr lang="en" sz="1100">
                  <a:solidFill>
                    <a:schemeClr val="dk1"/>
                  </a:solidFill>
                  <a:highlight>
                    <a:schemeClr val="lt1"/>
                  </a:highlight>
                </a:rPr>
                <a:t>ood Bsmt Exposure (garden, walkout basement)</a:t>
              </a:r>
              <a:endParaRPr sz="1100">
                <a:solidFill>
                  <a:schemeClr val="dk1"/>
                </a:solidFill>
                <a:highlight>
                  <a:schemeClr val="lt1"/>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New houses (Sale Type - New)</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Neighbourbood Stone Brook, Northridge Heights</a:t>
              </a:r>
              <a:endParaRPr sz="1100">
                <a:solidFill>
                  <a:schemeClr val="dk1"/>
                </a:solidFill>
                <a:highlight>
                  <a:srgbClr val="FFFFFF"/>
                </a:highlight>
              </a:endParaRPr>
            </a:p>
            <a:p>
              <a:pPr indent="0" lvl="0" marL="0" rtl="0" algn="l">
                <a:spcBef>
                  <a:spcPts val="500"/>
                </a:spcBef>
                <a:spcAft>
                  <a:spcPts val="0"/>
                </a:spcAft>
                <a:buNone/>
              </a:pPr>
              <a:r>
                <a:t/>
              </a:r>
              <a:endParaRPr sz="1100"/>
            </a:p>
          </p:txBody>
        </p:sp>
      </p:grpSp>
      <p:pic>
        <p:nvPicPr>
          <p:cNvPr id="214" name="Google Shape;214;p30"/>
          <p:cNvPicPr preferRelativeResize="0"/>
          <p:nvPr/>
        </p:nvPicPr>
        <p:blipFill>
          <a:blip r:embed="rId3">
            <a:alphaModFix/>
          </a:blip>
          <a:stretch>
            <a:fillRect/>
          </a:stretch>
        </p:blipFill>
        <p:spPr>
          <a:xfrm>
            <a:off x="231750" y="1146074"/>
            <a:ext cx="4883349" cy="3646150"/>
          </a:xfrm>
          <a:prstGeom prst="rect">
            <a:avLst/>
          </a:prstGeom>
          <a:noFill/>
          <a:ln>
            <a:noFill/>
          </a:ln>
        </p:spPr>
      </p:pic>
      <p:sp>
        <p:nvSpPr>
          <p:cNvPr id="215" name="Google Shape;215;p30"/>
          <p:cNvSpPr/>
          <p:nvPr/>
        </p:nvSpPr>
        <p:spPr>
          <a:xfrm>
            <a:off x="257175" y="1295400"/>
            <a:ext cx="819300" cy="111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231250" y="34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Houses in </a:t>
            </a:r>
            <a:r>
              <a:rPr lang="en" sz="2400"/>
              <a:t>Stone Brook and Northridge Heights</a:t>
            </a:r>
            <a:endParaRPr sz="2400"/>
          </a:p>
        </p:txBody>
      </p:sp>
      <p:pic>
        <p:nvPicPr>
          <p:cNvPr id="221" name="Google Shape;221;p31"/>
          <p:cNvPicPr preferRelativeResize="0"/>
          <p:nvPr/>
        </p:nvPicPr>
        <p:blipFill rotWithShape="1">
          <a:blip r:embed="rId3">
            <a:alphaModFix/>
          </a:blip>
          <a:srcRect b="0" l="0" r="0" t="16408"/>
          <a:stretch/>
        </p:blipFill>
        <p:spPr>
          <a:xfrm>
            <a:off x="125825" y="1159300"/>
            <a:ext cx="4446174" cy="3144574"/>
          </a:xfrm>
          <a:prstGeom prst="rect">
            <a:avLst/>
          </a:prstGeom>
          <a:noFill/>
          <a:ln>
            <a:noFill/>
          </a:ln>
        </p:spPr>
      </p:pic>
      <p:sp>
        <p:nvSpPr>
          <p:cNvPr id="222" name="Google Shape;222;p31"/>
          <p:cNvSpPr/>
          <p:nvPr/>
        </p:nvSpPr>
        <p:spPr>
          <a:xfrm>
            <a:off x="349538" y="1471525"/>
            <a:ext cx="1282200" cy="1320300"/>
          </a:xfrm>
          <a:prstGeom prst="rect">
            <a:avLst/>
          </a:prstGeom>
          <a:noFill/>
          <a:ln cap="flat" cmpd="sng" w="9525">
            <a:solidFill>
              <a:srgbClr val="FF0000"/>
            </a:solidFill>
            <a:prstDash val="solid"/>
            <a:round/>
            <a:headEnd len="sm" w="sm" type="none"/>
            <a:tailEnd len="sm" w="sm" type="none"/>
          </a:ln>
        </p:spPr>
        <p:txBody>
          <a:bodyPr anchorCtr="0" anchor="ctr" bIns="914400" lIns="91425" spcFirstLastPara="1" rIns="91425" wrap="square" tIns="91425">
            <a:noAutofit/>
          </a:bodyPr>
          <a:lstStyle/>
          <a:p>
            <a:pPr indent="0" lvl="0" marL="0" marR="0" rtl="0" algn="l">
              <a:spcBef>
                <a:spcPts val="0"/>
              </a:spcBef>
              <a:spcAft>
                <a:spcPts val="0"/>
              </a:spcAft>
              <a:buNone/>
            </a:pPr>
            <a:r>
              <a:rPr lang="en"/>
              <a:t>Northridge Heights</a:t>
            </a:r>
            <a:endParaRPr/>
          </a:p>
        </p:txBody>
      </p:sp>
      <p:sp>
        <p:nvSpPr>
          <p:cNvPr id="223" name="Google Shape;223;p31"/>
          <p:cNvSpPr/>
          <p:nvPr/>
        </p:nvSpPr>
        <p:spPr>
          <a:xfrm>
            <a:off x="2302975" y="1359000"/>
            <a:ext cx="1282200" cy="1238700"/>
          </a:xfrm>
          <a:prstGeom prst="rect">
            <a:avLst/>
          </a:prstGeom>
          <a:noFill/>
          <a:ln cap="flat" cmpd="sng" w="9525">
            <a:solidFill>
              <a:srgbClr val="FF0000"/>
            </a:solidFill>
            <a:prstDash val="solid"/>
            <a:round/>
            <a:headEnd len="sm" w="sm" type="none"/>
            <a:tailEnd len="sm" w="sm" type="none"/>
          </a:ln>
        </p:spPr>
        <p:txBody>
          <a:bodyPr anchorCtr="0" anchor="ctr" bIns="914400" lIns="91425" spcFirstLastPara="1" rIns="91425" wrap="square" tIns="91425">
            <a:noAutofit/>
          </a:bodyPr>
          <a:lstStyle/>
          <a:p>
            <a:pPr indent="0" lvl="0" marL="0" marR="0" rtl="0" algn="l">
              <a:spcBef>
                <a:spcPts val="0"/>
              </a:spcBef>
              <a:spcAft>
                <a:spcPts val="0"/>
              </a:spcAft>
              <a:buNone/>
            </a:pPr>
            <a:r>
              <a:rPr lang="en"/>
              <a:t>Stone Brooks</a:t>
            </a:r>
            <a:endParaRPr/>
          </a:p>
        </p:txBody>
      </p:sp>
      <p:sp>
        <p:nvSpPr>
          <p:cNvPr id="224" name="Google Shape;224;p31"/>
          <p:cNvSpPr txBox="1"/>
          <p:nvPr/>
        </p:nvSpPr>
        <p:spPr>
          <a:xfrm>
            <a:off x="4717625" y="918000"/>
            <a:ext cx="42681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Observations:</a:t>
            </a:r>
            <a:endParaRPr sz="1100"/>
          </a:p>
          <a:p>
            <a:pPr indent="-298450" lvl="0" marL="457200" rtl="0" algn="l">
              <a:spcBef>
                <a:spcPts val="0"/>
              </a:spcBef>
              <a:spcAft>
                <a:spcPts val="0"/>
              </a:spcAft>
              <a:buSzPts val="1100"/>
              <a:buAutoNum type="arabicPeriod"/>
            </a:pPr>
            <a:r>
              <a:rPr lang="en" sz="1100"/>
              <a:t>Stone Brook and Northridge Heights are nearby to each other, and a short drive to nearby open spaces, parks, food, grocery, clinic, supermarket, shopping mall, school, churches</a:t>
            </a:r>
            <a:endParaRPr sz="1100"/>
          </a:p>
          <a:p>
            <a:pPr indent="-298450" lvl="0" marL="457200" rtl="0" algn="l">
              <a:spcBef>
                <a:spcPts val="0"/>
              </a:spcBef>
              <a:spcAft>
                <a:spcPts val="0"/>
              </a:spcAft>
              <a:buSzPts val="1100"/>
              <a:buAutoNum type="arabicPeriod"/>
            </a:pPr>
            <a:r>
              <a:rPr lang="en" sz="1100"/>
              <a:t>The average size of houses in Stone Brook (1980 sqft) and Northridge Heights(1940 sqft) are bigger when compared to the average size in Ames(1500 sqft)</a:t>
            </a:r>
            <a:endParaRPr sz="1100"/>
          </a:p>
          <a:p>
            <a:pPr indent="-298450" lvl="0" marL="457200" rtl="0" algn="l">
              <a:spcBef>
                <a:spcPts val="0"/>
              </a:spcBef>
              <a:spcAft>
                <a:spcPts val="0"/>
              </a:spcAft>
              <a:buSzPts val="1100"/>
              <a:buAutoNum type="arabicPeriod"/>
            </a:pPr>
            <a:r>
              <a:rPr lang="en" sz="1050">
                <a:solidFill>
                  <a:schemeClr val="dk1"/>
                </a:solidFill>
                <a:highlight>
                  <a:srgbClr val="FFFFFF"/>
                </a:highlight>
              </a:rPr>
              <a:t>The houses in Stone Brook and Northridge Heights are also newer, less than 10 years old from 2010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observations are consistent with the features that may add value</a:t>
            </a:r>
            <a:endParaRPr sz="1050">
              <a:solidFill>
                <a:schemeClr val="dk1"/>
              </a:solidFill>
              <a:highlight>
                <a:srgbClr val="FFFFFF"/>
              </a:highlight>
            </a:endParaRPr>
          </a:p>
          <a:p>
            <a:pPr indent="0" lvl="0" marL="0" rtl="0" algn="l">
              <a:spcBef>
                <a:spcPts val="0"/>
              </a:spcBef>
              <a:spcAft>
                <a:spcPts val="0"/>
              </a:spcAft>
              <a:buNone/>
            </a:pPr>
            <a:r>
              <a:t/>
            </a:r>
            <a:endParaRPr sz="1100"/>
          </a:p>
        </p:txBody>
      </p:sp>
      <p:pic>
        <p:nvPicPr>
          <p:cNvPr id="225" name="Google Shape;225;p31"/>
          <p:cNvPicPr preferRelativeResize="0"/>
          <p:nvPr/>
        </p:nvPicPr>
        <p:blipFill>
          <a:blip r:embed="rId4">
            <a:alphaModFix/>
          </a:blip>
          <a:stretch>
            <a:fillRect/>
          </a:stretch>
        </p:blipFill>
        <p:spPr>
          <a:xfrm>
            <a:off x="4519950" y="3095425"/>
            <a:ext cx="2015751" cy="1968800"/>
          </a:xfrm>
          <a:prstGeom prst="rect">
            <a:avLst/>
          </a:prstGeom>
          <a:noFill/>
          <a:ln>
            <a:noFill/>
          </a:ln>
        </p:spPr>
      </p:pic>
      <p:pic>
        <p:nvPicPr>
          <p:cNvPr id="226" name="Google Shape;226;p31"/>
          <p:cNvPicPr preferRelativeResize="0"/>
          <p:nvPr/>
        </p:nvPicPr>
        <p:blipFill>
          <a:blip r:embed="rId5">
            <a:alphaModFix/>
          </a:blip>
          <a:stretch>
            <a:fillRect/>
          </a:stretch>
        </p:blipFill>
        <p:spPr>
          <a:xfrm>
            <a:off x="6535701" y="3095425"/>
            <a:ext cx="1967249" cy="189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Conclusion &amp; Recommendation</a:t>
            </a:r>
            <a:endParaRPr sz="2200"/>
          </a:p>
        </p:txBody>
      </p:sp>
      <p:sp>
        <p:nvSpPr>
          <p:cNvPr id="232" name="Google Shape;232;p32"/>
          <p:cNvSpPr txBox="1"/>
          <p:nvPr/>
        </p:nvSpPr>
        <p:spPr>
          <a:xfrm>
            <a:off x="402225" y="885225"/>
            <a:ext cx="7921200" cy="21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highlight>
                  <a:srgbClr val="FFFFFF"/>
                </a:highlight>
              </a:rPr>
              <a:t>Conclusion</a:t>
            </a:r>
            <a:endParaRPr b="1" sz="11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100">
                <a:solidFill>
                  <a:schemeClr val="dk1"/>
                </a:solidFill>
                <a:highlight>
                  <a:srgbClr val="FFFFFF"/>
                </a:highlight>
              </a:rPr>
              <a:t>A production model is developed to predict the prices of houses in Ames, Iowa using R2 as the selection metric. The analysis has also found the following strong predictors of house prices</a:t>
            </a:r>
            <a:endParaRPr sz="1100">
              <a:solidFill>
                <a:schemeClr val="dk1"/>
              </a:solidFill>
              <a:highlight>
                <a:srgbClr val="FFFFFF"/>
              </a:highlight>
            </a:endParaRPr>
          </a:p>
          <a:p>
            <a:pPr indent="-298450" lvl="0" marL="457200" rtl="0" algn="l">
              <a:lnSpc>
                <a:spcPct val="115000"/>
              </a:lnSpc>
              <a:spcBef>
                <a:spcPts val="1100"/>
              </a:spcBef>
              <a:spcAft>
                <a:spcPts val="0"/>
              </a:spcAft>
              <a:buClr>
                <a:schemeClr val="dk1"/>
              </a:buClr>
              <a:buSzPts val="1100"/>
              <a:buAutoNum type="arabicPeriod"/>
            </a:pPr>
            <a:r>
              <a:rPr lang="en" sz="1100">
                <a:solidFill>
                  <a:schemeClr val="dk1"/>
                </a:solidFill>
                <a:highlight>
                  <a:srgbClr val="FFFFFF"/>
                </a:highlight>
              </a:rPr>
              <a:t>Big houses - Big living area (Gr Liv Area)</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New houses - New sales (Sales type - New)</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Open - garden/walkout basement (</a:t>
            </a:r>
            <a:r>
              <a:rPr lang="en" sz="1100">
                <a:solidFill>
                  <a:schemeClr val="dk1"/>
                </a:solidFill>
                <a:highlight>
                  <a:srgbClr val="FFFFFF"/>
                </a:highlight>
              </a:rPr>
              <a:t>Bsmt Exposure)</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Used very good materials and finishing and are in very good condition(Overall Qual, Overall Cond)</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highlight>
                  <a:srgbClr val="FFFFFF"/>
                </a:highlight>
              </a:rPr>
              <a:t>Neighbourhood that command a price premium are Stone Brook or Northridge Heights. They are close to each other and are a short drive to nearby amenities</a:t>
            </a:r>
            <a:endParaRPr sz="1100">
              <a:solidFill>
                <a:schemeClr val="dk1"/>
              </a:solidFill>
              <a:highlight>
                <a:srgbClr val="FFFFFF"/>
              </a:highlight>
            </a:endParaRPr>
          </a:p>
        </p:txBody>
      </p:sp>
      <p:sp>
        <p:nvSpPr>
          <p:cNvPr id="233" name="Google Shape;233;p32"/>
          <p:cNvSpPr txBox="1"/>
          <p:nvPr/>
        </p:nvSpPr>
        <p:spPr>
          <a:xfrm>
            <a:off x="425875" y="3141925"/>
            <a:ext cx="7758000" cy="127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highlight>
                  <a:srgbClr val="FFFFFF"/>
                </a:highlight>
              </a:rPr>
              <a:t>Recommendations</a:t>
            </a:r>
            <a:endParaRPr b="1" sz="1100">
              <a:solidFill>
                <a:schemeClr val="dk1"/>
              </a:solidFill>
              <a:highlight>
                <a:srgbClr val="FFFFFF"/>
              </a:highlight>
            </a:endParaRPr>
          </a:p>
          <a:p>
            <a:pPr indent="-298450" lvl="0" marL="457200" rtl="0" algn="l">
              <a:lnSpc>
                <a:spcPct val="115000"/>
              </a:lnSpc>
              <a:spcBef>
                <a:spcPts val="1100"/>
              </a:spcBef>
              <a:spcAft>
                <a:spcPts val="0"/>
              </a:spcAft>
              <a:buClr>
                <a:schemeClr val="dk1"/>
              </a:buClr>
              <a:buSzPts val="1100"/>
              <a:buChar char="●"/>
            </a:pPr>
            <a:r>
              <a:rPr lang="en" sz="1100">
                <a:solidFill>
                  <a:schemeClr val="dk1"/>
                </a:solidFill>
                <a:highlight>
                  <a:srgbClr val="FFFFFF"/>
                </a:highlight>
              </a:rPr>
              <a:t>For house owners: Consider priortising renovations that will improve the materials and finishings of your house and the house condition as these factors are likely to improve the SalePrice</a:t>
            </a:r>
            <a:endParaRPr sz="11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rgbClr val="FFFFFF"/>
                </a:highlight>
              </a:rPr>
              <a:t>For house buyers: Expect to pay a price premium for bigger, newer and open houses that used very good materials and finishing and are in very good condition. Good neighbourhood to invest are Stone Brook or Northridge Heights</a:t>
            </a:r>
            <a:endParaRPr sz="1100">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Content</a:t>
            </a:r>
            <a:endParaRPr b="1">
              <a:latin typeface="Calibri"/>
              <a:ea typeface="Calibri"/>
              <a:cs typeface="Calibri"/>
              <a:sym typeface="Calibri"/>
            </a:endParaRPr>
          </a:p>
        </p:txBody>
      </p:sp>
      <p:sp>
        <p:nvSpPr>
          <p:cNvPr id="105" name="Google Shape;10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Problem Statement</a:t>
            </a:r>
            <a:endParaRPr sz="1800">
              <a:solidFill>
                <a:srgbClr val="666666"/>
              </a:solidFill>
              <a:latin typeface="Arial"/>
              <a:ea typeface="Arial"/>
              <a:cs typeface="Arial"/>
              <a:sym typeface="Arial"/>
            </a:endParaRPr>
          </a:p>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Dataset Introduction</a:t>
            </a:r>
            <a:endParaRPr sz="1800">
              <a:solidFill>
                <a:srgbClr val="666666"/>
              </a:solidFill>
              <a:latin typeface="Arial"/>
              <a:ea typeface="Arial"/>
              <a:cs typeface="Arial"/>
              <a:sym typeface="Arial"/>
            </a:endParaRPr>
          </a:p>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Data Cleaning and EDA</a:t>
            </a:r>
            <a:endParaRPr sz="1800">
              <a:solidFill>
                <a:srgbClr val="666666"/>
              </a:solidFill>
              <a:latin typeface="Arial"/>
              <a:ea typeface="Arial"/>
              <a:cs typeface="Arial"/>
              <a:sym typeface="Arial"/>
            </a:endParaRPr>
          </a:p>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Preprocessing and modeling</a:t>
            </a:r>
            <a:endParaRPr sz="1800">
              <a:solidFill>
                <a:srgbClr val="666666"/>
              </a:solidFill>
              <a:latin typeface="Arial"/>
              <a:ea typeface="Arial"/>
              <a:cs typeface="Arial"/>
              <a:sym typeface="Arial"/>
            </a:endParaRPr>
          </a:p>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Evaluation and Conceptual understanding</a:t>
            </a:r>
            <a:endParaRPr sz="1800">
              <a:solidFill>
                <a:srgbClr val="666666"/>
              </a:solidFill>
              <a:latin typeface="Arial"/>
              <a:ea typeface="Arial"/>
              <a:cs typeface="Arial"/>
              <a:sym typeface="Arial"/>
            </a:endParaRPr>
          </a:p>
          <a:p>
            <a:pPr indent="-342900" lvl="0" marL="457200" rtl="0" algn="l">
              <a:spcBef>
                <a:spcPts val="0"/>
              </a:spcBef>
              <a:spcAft>
                <a:spcPts val="0"/>
              </a:spcAft>
              <a:buClr>
                <a:srgbClr val="666666"/>
              </a:buClr>
              <a:buSzPts val="1800"/>
              <a:buFont typeface="Arial"/>
              <a:buChar char="●"/>
            </a:pPr>
            <a:r>
              <a:rPr lang="en" sz="1800">
                <a:solidFill>
                  <a:srgbClr val="666666"/>
                </a:solidFill>
                <a:latin typeface="Arial"/>
                <a:ea typeface="Arial"/>
                <a:cs typeface="Arial"/>
                <a:sym typeface="Arial"/>
              </a:rPr>
              <a:t>Conclusions and Recommendation</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a:t>
            </a:r>
            <a:r>
              <a:rPr lang="en"/>
              <a:t>Outliers</a:t>
            </a:r>
            <a:endParaRPr/>
          </a:p>
        </p:txBody>
      </p:sp>
      <p:pic>
        <p:nvPicPr>
          <p:cNvPr id="239" name="Google Shape;239;p33"/>
          <p:cNvPicPr preferRelativeResize="0"/>
          <p:nvPr/>
        </p:nvPicPr>
        <p:blipFill>
          <a:blip r:embed="rId3">
            <a:alphaModFix/>
          </a:blip>
          <a:stretch>
            <a:fillRect/>
          </a:stretch>
        </p:blipFill>
        <p:spPr>
          <a:xfrm>
            <a:off x="450100" y="1230200"/>
            <a:ext cx="4815125" cy="3066800"/>
          </a:xfrm>
          <a:prstGeom prst="rect">
            <a:avLst/>
          </a:prstGeom>
          <a:noFill/>
          <a:ln>
            <a:noFill/>
          </a:ln>
        </p:spPr>
      </p:pic>
      <p:sp>
        <p:nvSpPr>
          <p:cNvPr id="240" name="Google Shape;240;p33"/>
          <p:cNvSpPr txBox="1"/>
          <p:nvPr/>
        </p:nvSpPr>
        <p:spPr>
          <a:xfrm>
            <a:off x="5372975" y="1487650"/>
            <a:ext cx="3078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Identify outliers using IsolationForest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Introduction and Problem Statement</a:t>
            </a:r>
            <a:endParaRPr b="1">
              <a:latin typeface="Calibri"/>
              <a:ea typeface="Calibri"/>
              <a:cs typeface="Calibri"/>
              <a:sym typeface="Calibri"/>
            </a:endParaRPr>
          </a:p>
        </p:txBody>
      </p:sp>
      <p:sp>
        <p:nvSpPr>
          <p:cNvPr id="111" name="Google Shape;111;p16"/>
          <p:cNvSpPr txBox="1"/>
          <p:nvPr>
            <p:ph idx="1" type="body"/>
          </p:nvPr>
        </p:nvSpPr>
        <p:spPr>
          <a:xfrm>
            <a:off x="311700" y="1049625"/>
            <a:ext cx="8520600" cy="3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u="sng">
                <a:solidFill>
                  <a:srgbClr val="666666"/>
                </a:solidFill>
                <a:latin typeface="Arial"/>
                <a:ea typeface="Arial"/>
                <a:cs typeface="Arial"/>
                <a:sym typeface="Arial"/>
              </a:rPr>
              <a:t>Target Audience</a:t>
            </a:r>
            <a:endParaRPr b="1" sz="1600" u="sng">
              <a:solidFill>
                <a:srgbClr val="666666"/>
              </a:solidFill>
              <a:latin typeface="Arial"/>
              <a:ea typeface="Arial"/>
              <a:cs typeface="Arial"/>
              <a:sym typeface="Arial"/>
            </a:endParaRPr>
          </a:p>
          <a:p>
            <a:pPr indent="0" lvl="0" marL="0" rtl="0" algn="l">
              <a:spcBef>
                <a:spcPts val="1200"/>
              </a:spcBef>
              <a:spcAft>
                <a:spcPts val="0"/>
              </a:spcAft>
              <a:buNone/>
            </a:pPr>
            <a:r>
              <a:rPr lang="en" sz="1600">
                <a:solidFill>
                  <a:srgbClr val="666666"/>
                </a:solidFill>
                <a:latin typeface="Arial"/>
                <a:ea typeface="Arial"/>
                <a:cs typeface="Arial"/>
                <a:sym typeface="Arial"/>
              </a:rPr>
              <a:t>Sellers and buyers in the housing market</a:t>
            </a:r>
            <a:endParaRPr sz="1600">
              <a:solidFill>
                <a:srgbClr val="666666"/>
              </a:solidFill>
              <a:latin typeface="Arial"/>
              <a:ea typeface="Arial"/>
              <a:cs typeface="Arial"/>
              <a:sym typeface="Arial"/>
            </a:endParaRPr>
          </a:p>
          <a:p>
            <a:pPr indent="0" lvl="0" marL="0" rtl="0" algn="l">
              <a:spcBef>
                <a:spcPts val="1200"/>
              </a:spcBef>
              <a:spcAft>
                <a:spcPts val="0"/>
              </a:spcAft>
              <a:buNone/>
            </a:pPr>
            <a:r>
              <a:t/>
            </a:r>
            <a:endParaRPr sz="1600">
              <a:solidFill>
                <a:srgbClr val="666666"/>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600" u="sng">
                <a:solidFill>
                  <a:srgbClr val="666666"/>
                </a:solidFill>
                <a:latin typeface="Arial"/>
                <a:ea typeface="Arial"/>
                <a:cs typeface="Arial"/>
                <a:sym typeface="Arial"/>
              </a:rPr>
              <a:t>Problem Statements</a:t>
            </a:r>
            <a:endParaRPr b="1" sz="1600" u="sng">
              <a:solidFill>
                <a:srgbClr val="666666"/>
              </a:solidFill>
              <a:latin typeface="Arial"/>
              <a:ea typeface="Arial"/>
              <a:cs typeface="Arial"/>
              <a:sym typeface="Arial"/>
            </a:endParaRPr>
          </a:p>
          <a:p>
            <a:pPr indent="0" lvl="0" marL="0" rtl="0" algn="l">
              <a:spcBef>
                <a:spcPts val="1200"/>
              </a:spcBef>
              <a:spcAft>
                <a:spcPts val="1200"/>
              </a:spcAft>
              <a:buNone/>
            </a:pPr>
            <a:r>
              <a:rPr lang="en" sz="1600">
                <a:solidFill>
                  <a:srgbClr val="666666"/>
                </a:solidFill>
                <a:latin typeface="Arial"/>
                <a:ea typeface="Arial"/>
                <a:cs typeface="Arial"/>
                <a:sym typeface="Arial"/>
              </a:rPr>
              <a:t>Our main aim for this project is to utilize regression modelling to identify features that can be useful in predicting the housing sale price. The predictive modelling that we obtain for this project can be useful to house owners who are planning to sell their houses. They would be able to understand the features that have an influence on the value of their homes so that they will be able to better set the sale price for their own homes. For buyers of houses, this can assist them to understand better the value of the houses that they are buying by looking out for features that will influence the sale price of a house.</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Dataset introduction</a:t>
            </a:r>
            <a:endParaRPr b="1">
              <a:latin typeface="Calibri"/>
              <a:ea typeface="Calibri"/>
              <a:cs typeface="Calibri"/>
              <a:sym typeface="Calibri"/>
            </a:endParaRPr>
          </a:p>
        </p:txBody>
      </p:sp>
      <p:sp>
        <p:nvSpPr>
          <p:cNvPr id="117" name="Google Shape;117;p17"/>
          <p:cNvSpPr txBox="1"/>
          <p:nvPr>
            <p:ph idx="1" type="body"/>
          </p:nvPr>
        </p:nvSpPr>
        <p:spPr>
          <a:xfrm>
            <a:off x="311700" y="11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666666"/>
                </a:solidFill>
                <a:latin typeface="Arial"/>
                <a:ea typeface="Arial"/>
                <a:cs typeface="Arial"/>
                <a:sym typeface="Arial"/>
              </a:rPr>
              <a:t>We will be using the following data set for the analysis on this project.  </a:t>
            </a:r>
            <a:endParaRPr sz="1400">
              <a:solidFill>
                <a:srgbClr val="666666"/>
              </a:solidFill>
              <a:latin typeface="Arial"/>
              <a:ea typeface="Arial"/>
              <a:cs typeface="Arial"/>
              <a:sym typeface="Arial"/>
            </a:endParaRPr>
          </a:p>
          <a:p>
            <a:pPr indent="-317500" lvl="0" marL="457200" rtl="0" algn="l">
              <a:spcBef>
                <a:spcPts val="1200"/>
              </a:spcBef>
              <a:spcAft>
                <a:spcPts val="0"/>
              </a:spcAft>
              <a:buSzPts val="1400"/>
              <a:buFont typeface="Arial"/>
              <a:buChar char="●"/>
            </a:pPr>
            <a:r>
              <a:rPr lang="en" sz="1400">
                <a:latin typeface="Arial"/>
                <a:ea typeface="Arial"/>
                <a:cs typeface="Arial"/>
                <a:sym typeface="Arial"/>
              </a:rPr>
              <a:t>Train.csv: Ames housing data set</a:t>
            </a:r>
            <a:endParaRPr sz="1400">
              <a:latin typeface="Arial"/>
              <a:ea typeface="Arial"/>
              <a:cs typeface="Arial"/>
              <a:sym typeface="Arial"/>
            </a:endParaRPr>
          </a:p>
          <a:p>
            <a:pPr indent="0" lvl="0" marL="0" rtl="0" algn="l">
              <a:spcBef>
                <a:spcPts val="1600"/>
              </a:spcBef>
              <a:spcAft>
                <a:spcPts val="0"/>
              </a:spcAft>
              <a:buNone/>
            </a:pPr>
            <a:r>
              <a:t/>
            </a:r>
            <a:endParaRPr sz="1400">
              <a:latin typeface="Arial"/>
              <a:ea typeface="Arial"/>
              <a:cs typeface="Arial"/>
              <a:sym typeface="Arial"/>
            </a:endParaRPr>
          </a:p>
          <a:p>
            <a:pPr indent="0" lvl="0" marL="0" rtl="0" algn="l">
              <a:spcBef>
                <a:spcPts val="1600"/>
              </a:spcBef>
              <a:spcAft>
                <a:spcPts val="0"/>
              </a:spcAft>
              <a:buNone/>
            </a:pPr>
            <a:r>
              <a:rPr lang="en" sz="1400">
                <a:latin typeface="Arial"/>
                <a:ea typeface="Arial"/>
                <a:cs typeface="Arial"/>
                <a:sym typeface="Arial"/>
              </a:rPr>
              <a:t>In this data set, there are a total of 81 columns and 2051 rows. Out of the 81 columns, there are </a:t>
            </a:r>
            <a:r>
              <a:rPr lang="en" sz="1400">
                <a:solidFill>
                  <a:schemeClr val="dk1"/>
                </a:solidFill>
                <a:highlight>
                  <a:srgbClr val="FFFFFF"/>
                </a:highlight>
                <a:latin typeface="Arial"/>
                <a:ea typeface="Arial"/>
                <a:cs typeface="Arial"/>
                <a:sym typeface="Arial"/>
              </a:rPr>
              <a:t>80 explanatory variables describing the different aspects of residential homes in Ames, Iowa, and 1 column which contains the sale price of the houses. There are a total of 24 nominal, 23 ordinal, 14 discrete, and 20 continuous variables.</a:t>
            </a:r>
            <a:endParaRPr sz="1400">
              <a:solidFill>
                <a:schemeClr val="dk1"/>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400">
              <a:solidFill>
                <a:schemeClr val="dk1"/>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5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Dataset cleaning</a:t>
            </a:r>
            <a:endParaRPr/>
          </a:p>
        </p:txBody>
      </p:sp>
      <p:sp>
        <p:nvSpPr>
          <p:cNvPr id="123" name="Google Shape;123;p18"/>
          <p:cNvSpPr txBox="1"/>
          <p:nvPr>
            <p:ph idx="1" type="body"/>
          </p:nvPr>
        </p:nvSpPr>
        <p:spPr>
          <a:xfrm>
            <a:off x="2415600" y="630925"/>
            <a:ext cx="6416700" cy="444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Char char="●"/>
            </a:pPr>
            <a:r>
              <a:rPr lang="en" sz="1000">
                <a:latin typeface="Arial"/>
                <a:ea typeface="Arial"/>
                <a:cs typeface="Arial"/>
                <a:sym typeface="Arial"/>
              </a:rPr>
              <a:t>For Pool QC, we understand that NA value means that there is no pool. Therefore, for this column, we will substitute NA as None. </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Misc Feature, we understand that NA value means that there are no miscellaneous features. Therefore, for this column, we will substitute NA as None.</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Alley, we understand that NA value means that there is no alley access. Therefore, for this column, we will substitute NA as None.</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Fence, we understand that NA value means that there is no fence. Therefore, for this column, we will substitute NA as None.</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Fireplace Qu, we understand that NA value means that there are no fireplaces. Therefore, for this column, we will substitute NA as None. </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Lot Frontage, we noted that there were quite a number of outliers based on our visualization, and therefore, we used the median as the value to populate for the missing values.</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the columns relating to garage (i.e. Garage Finish, Garage Qual, Garage Yr Blt, Garage Cond, Garage Type), we understand that NA values means that there is no garage. However, we noted that for the column 'Garage Type', it seems that there is one less row which was not indicated as NA. Upon investigation, we noted that there was a row in which the garage type is indicated as Detached but all related columns on garage was missing. Therefore, we will drop this row of data from our analysis. In addition, for the row in which there was an odd year of 2207, as we are not able to make an inference from any columns to determine the Garage year built, we will drop this row from our analysis.</a:t>
            </a:r>
            <a:endParaRPr sz="1000">
              <a:latin typeface="Arial"/>
              <a:ea typeface="Arial"/>
              <a:cs typeface="Arial"/>
              <a:sym typeface="Arial"/>
            </a:endParaRPr>
          </a:p>
        </p:txBody>
      </p:sp>
      <p:pic>
        <p:nvPicPr>
          <p:cNvPr id="124" name="Google Shape;124;p18"/>
          <p:cNvPicPr preferRelativeResize="0"/>
          <p:nvPr/>
        </p:nvPicPr>
        <p:blipFill>
          <a:blip r:embed="rId3">
            <a:alphaModFix/>
          </a:blip>
          <a:stretch>
            <a:fillRect/>
          </a:stretch>
        </p:blipFill>
        <p:spPr>
          <a:xfrm>
            <a:off x="469350" y="833550"/>
            <a:ext cx="1668125" cy="386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7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alibri"/>
                <a:ea typeface="Calibri"/>
                <a:cs typeface="Calibri"/>
                <a:sym typeface="Calibri"/>
              </a:rPr>
              <a:t>Dataset cleaning</a:t>
            </a:r>
            <a:endParaRPr b="1">
              <a:latin typeface="Calibri"/>
              <a:ea typeface="Calibri"/>
              <a:cs typeface="Calibri"/>
              <a:sym typeface="Calibri"/>
            </a:endParaRPr>
          </a:p>
        </p:txBody>
      </p:sp>
      <p:sp>
        <p:nvSpPr>
          <p:cNvPr id="130" name="Google Shape;130;p19"/>
          <p:cNvSpPr txBox="1"/>
          <p:nvPr>
            <p:ph idx="1" type="body"/>
          </p:nvPr>
        </p:nvSpPr>
        <p:spPr>
          <a:xfrm>
            <a:off x="2592000" y="645700"/>
            <a:ext cx="6240300" cy="435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Char char="●"/>
            </a:pPr>
            <a:r>
              <a:rPr lang="en" sz="1000">
                <a:latin typeface="Arial"/>
                <a:ea typeface="Arial"/>
                <a:cs typeface="Arial"/>
                <a:sym typeface="Arial"/>
              </a:rPr>
              <a:t>For Mas Vnr Type and Mas Vnr Area, we understand that NA value means that there are no Mas Vnr type. Therefore, for this column, we will substitute NA as None for Mas Vnr and substitute NA as 0 for Mas Vnr Area. </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basement full bath and basement half bath columns, upon our investigation, we noted that the 2 rows in which NA is indicated for the column 'Basement Full Bath' are the same rows in which NA is indicated for the column 'Basement Half Bath'. As we understand that there are no basements for these 2 rows, we will replace NA with 0 accordingly.</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the columns relating to Bsmt Exposure, BsmtFin Type 2, Bsmt Cond, Bsmt Qual, BsmtFin Type 1, we noted that there were 55 rows which are NA for Bsmt Cond, Bsmt Qual, BsmtFin Type 1 which would indicate that there is no basement. However, for the other 2 columns, there are 58 and 56 rows which are NA respectively. Upon investigation, we noted that there were 3 rows in which the basement quality is indicated as Gd and the basement condition is indicated as TA but information on basement exposure is missing. Therefore, we will drop this 3 rows of data from our analysis.</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For the remaining columns relating to basement which have missing values, as there is no basement for this house, we will indicate and replace NA with 0 for the 'Total Bsmt SF', 'Bsmt Unf SF', 'BsmtFin SF 2' and 'BsmtFin SF 1' columns.</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Additionally, we conducted a cross check on the columns in which we have changed due to the missing values to ensure that it makes sense. During our cross check, we noted that there are 5 rows in the dataset in which Mas Vnr Type is indicated as None but the area was not 0. As we are not able to verify if these values are correct, we will be dropping these rows from our data set for the analysis.</a:t>
            </a:r>
            <a:endParaRPr sz="1000">
              <a:latin typeface="Arial"/>
              <a:ea typeface="Arial"/>
              <a:cs typeface="Arial"/>
              <a:sym typeface="Arial"/>
            </a:endParaRPr>
          </a:p>
          <a:p>
            <a:pPr indent="0" lvl="0" marL="0" rtl="0" algn="l">
              <a:spcBef>
                <a:spcPts val="0"/>
              </a:spcBef>
              <a:spcAft>
                <a:spcPts val="1600"/>
              </a:spcAft>
              <a:buNone/>
            </a:pPr>
            <a:r>
              <a:t/>
            </a:r>
            <a:endParaRPr sz="1000">
              <a:latin typeface="Arial"/>
              <a:ea typeface="Arial"/>
              <a:cs typeface="Arial"/>
              <a:sym typeface="Arial"/>
            </a:endParaRPr>
          </a:p>
        </p:txBody>
      </p:sp>
      <p:pic>
        <p:nvPicPr>
          <p:cNvPr id="131" name="Google Shape;131;p19"/>
          <p:cNvPicPr preferRelativeResize="0"/>
          <p:nvPr/>
        </p:nvPicPr>
        <p:blipFill>
          <a:blip r:embed="rId3">
            <a:alphaModFix/>
          </a:blip>
          <a:stretch>
            <a:fillRect/>
          </a:stretch>
        </p:blipFill>
        <p:spPr>
          <a:xfrm>
            <a:off x="469350" y="787125"/>
            <a:ext cx="1668125" cy="3781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37" name="Google Shape;137;p20"/>
          <p:cNvPicPr preferRelativeResize="0"/>
          <p:nvPr/>
        </p:nvPicPr>
        <p:blipFill>
          <a:blip r:embed="rId3">
            <a:alphaModFix/>
          </a:blip>
          <a:stretch>
            <a:fillRect/>
          </a:stretch>
        </p:blipFill>
        <p:spPr>
          <a:xfrm>
            <a:off x="137800" y="1197550"/>
            <a:ext cx="4347499" cy="3328725"/>
          </a:xfrm>
          <a:prstGeom prst="rect">
            <a:avLst/>
          </a:prstGeom>
          <a:noFill/>
          <a:ln>
            <a:noFill/>
          </a:ln>
        </p:spPr>
      </p:pic>
      <p:pic>
        <p:nvPicPr>
          <p:cNvPr id="138" name="Google Shape;138;p20"/>
          <p:cNvPicPr preferRelativeResize="0"/>
          <p:nvPr/>
        </p:nvPicPr>
        <p:blipFill>
          <a:blip r:embed="rId4">
            <a:alphaModFix/>
          </a:blip>
          <a:stretch>
            <a:fillRect/>
          </a:stretch>
        </p:blipFill>
        <p:spPr>
          <a:xfrm>
            <a:off x="4736375" y="1286550"/>
            <a:ext cx="4437801" cy="3239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144" name="Google Shape;144;p21"/>
          <p:cNvPicPr preferRelativeResize="0"/>
          <p:nvPr/>
        </p:nvPicPr>
        <p:blipFill>
          <a:blip r:embed="rId3">
            <a:alphaModFix/>
          </a:blip>
          <a:stretch>
            <a:fillRect/>
          </a:stretch>
        </p:blipFill>
        <p:spPr>
          <a:xfrm>
            <a:off x="120400" y="1190875"/>
            <a:ext cx="4168126" cy="3787475"/>
          </a:xfrm>
          <a:prstGeom prst="rect">
            <a:avLst/>
          </a:prstGeom>
          <a:noFill/>
          <a:ln>
            <a:noFill/>
          </a:ln>
        </p:spPr>
      </p:pic>
      <p:pic>
        <p:nvPicPr>
          <p:cNvPr id="145" name="Google Shape;145;p21"/>
          <p:cNvPicPr preferRelativeResize="0"/>
          <p:nvPr/>
        </p:nvPicPr>
        <p:blipFill>
          <a:blip r:embed="rId4">
            <a:alphaModFix/>
          </a:blip>
          <a:stretch>
            <a:fillRect/>
          </a:stretch>
        </p:blipFill>
        <p:spPr>
          <a:xfrm>
            <a:off x="4572000" y="1190875"/>
            <a:ext cx="4449875" cy="3443550"/>
          </a:xfrm>
          <a:prstGeom prst="rect">
            <a:avLst/>
          </a:prstGeom>
          <a:noFill/>
          <a:ln>
            <a:noFill/>
          </a:ln>
        </p:spPr>
      </p:pic>
      <p:sp>
        <p:nvSpPr>
          <p:cNvPr id="146" name="Google Shape;146;p21"/>
          <p:cNvSpPr/>
          <p:nvPr/>
        </p:nvSpPr>
        <p:spPr>
          <a:xfrm>
            <a:off x="630925" y="1463050"/>
            <a:ext cx="173700" cy="338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2"/>
          <p:cNvPicPr preferRelativeResize="0"/>
          <p:nvPr/>
        </p:nvPicPr>
        <p:blipFill>
          <a:blip r:embed="rId3">
            <a:alphaModFix/>
          </a:blip>
          <a:stretch>
            <a:fillRect/>
          </a:stretch>
        </p:blipFill>
        <p:spPr>
          <a:xfrm>
            <a:off x="769881" y="623163"/>
            <a:ext cx="7604244" cy="3897175"/>
          </a:xfrm>
          <a:prstGeom prst="rect">
            <a:avLst/>
          </a:prstGeom>
          <a:noFill/>
          <a:ln>
            <a:noFill/>
          </a:ln>
        </p:spPr>
      </p:pic>
      <p:sp>
        <p:nvSpPr>
          <p:cNvPr id="152" name="Google Shape;152;p22"/>
          <p:cNvSpPr txBox="1"/>
          <p:nvPr/>
        </p:nvSpPr>
        <p:spPr>
          <a:xfrm>
            <a:off x="8065725" y="4462300"/>
            <a:ext cx="7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EB Garamond"/>
                <a:ea typeface="EB Garamond"/>
                <a:cs typeface="EB Garamond"/>
                <a:sym typeface="EB Garamond"/>
                <a:hlinkClick r:id="rId4"/>
              </a:rPr>
              <a:t>source</a:t>
            </a:r>
            <a:endParaRPr>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